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handoutMasterIdLst>
    <p:handoutMasterId r:id="rId45"/>
  </p:handoutMasterIdLst>
  <p:sldIdLst>
    <p:sldId id="259" r:id="rId2"/>
    <p:sldId id="260" r:id="rId3"/>
    <p:sldId id="261" r:id="rId4"/>
    <p:sldId id="269" r:id="rId5"/>
    <p:sldId id="262" r:id="rId6"/>
    <p:sldId id="270" r:id="rId7"/>
    <p:sldId id="266" r:id="rId8"/>
    <p:sldId id="271" r:id="rId9"/>
    <p:sldId id="263" r:id="rId10"/>
    <p:sldId id="272" r:id="rId11"/>
    <p:sldId id="273" r:id="rId12"/>
    <p:sldId id="274" r:id="rId13"/>
    <p:sldId id="275" r:id="rId14"/>
    <p:sldId id="276" r:id="rId15"/>
    <p:sldId id="277" r:id="rId16"/>
    <p:sldId id="265" r:id="rId17"/>
    <p:sldId id="278" r:id="rId18"/>
    <p:sldId id="264" r:id="rId19"/>
    <p:sldId id="280" r:id="rId20"/>
    <p:sldId id="281" r:id="rId21"/>
    <p:sldId id="279" r:id="rId22"/>
    <p:sldId id="282" r:id="rId23"/>
    <p:sldId id="283" r:id="rId24"/>
    <p:sldId id="284" r:id="rId25"/>
    <p:sldId id="285" r:id="rId26"/>
    <p:sldId id="292" r:id="rId27"/>
    <p:sldId id="286" r:id="rId28"/>
    <p:sldId id="287" r:id="rId29"/>
    <p:sldId id="288" r:id="rId30"/>
    <p:sldId id="289" r:id="rId31"/>
    <p:sldId id="290" r:id="rId32"/>
    <p:sldId id="291" r:id="rId33"/>
    <p:sldId id="293" r:id="rId34"/>
    <p:sldId id="294" r:id="rId35"/>
    <p:sldId id="295" r:id="rId36"/>
    <p:sldId id="296" r:id="rId37"/>
    <p:sldId id="297" r:id="rId38"/>
    <p:sldId id="298" r:id="rId39"/>
    <p:sldId id="299" r:id="rId40"/>
    <p:sldId id="300" r:id="rId41"/>
    <p:sldId id="268" r:id="rId42"/>
    <p:sldId id="267" r:id="rId4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000099"/>
    <a:srgbClr val="0091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76"/>
    <p:restoredTop sz="58269" autoAdjust="0"/>
  </p:normalViewPr>
  <p:slideViewPr>
    <p:cSldViewPr snapToGrid="0" snapToObjects="1">
      <p:cViewPr varScale="1">
        <p:scale>
          <a:sx n="67" d="100"/>
          <a:sy n="67" d="100"/>
        </p:scale>
        <p:origin x="1476"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9" d="100"/>
          <a:sy n="99" d="100"/>
        </p:scale>
        <p:origin x="3064" y="1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719D39-83A5-1948-B9E0-2FA9F692B8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60E242C4-428D-F741-BA0D-1A7E122AAA9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9272CA7-1963-204B-80F7-4C1E10D46EC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CECFF4-AB62-BE43-9ABE-76DBA2B97235}" type="slidenum">
              <a:rPr lang="en-US" smtClean="0"/>
              <a:t>‹#›</a:t>
            </a:fld>
            <a:endParaRPr lang="en-US"/>
          </a:p>
        </p:txBody>
      </p:sp>
    </p:spTree>
    <p:extLst>
      <p:ext uri="{BB962C8B-B14F-4D97-AF65-F5344CB8AC3E}">
        <p14:creationId xmlns:p14="http://schemas.microsoft.com/office/powerpoint/2010/main" val="14546404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6" name="Shape 96"/>
          <p:cNvSpPr>
            <a:spLocks noGrp="1" noRot="1" noChangeAspect="1"/>
          </p:cNvSpPr>
          <p:nvPr>
            <p:ph type="sldImg"/>
          </p:nvPr>
        </p:nvSpPr>
        <p:spPr>
          <a:xfrm>
            <a:off x="1143000" y="685800"/>
            <a:ext cx="4572000" cy="3429000"/>
          </a:xfrm>
          <a:prstGeom prst="rect">
            <a:avLst/>
          </a:prstGeom>
        </p:spPr>
        <p:txBody>
          <a:bodyPr/>
          <a:lstStyle/>
          <a:p>
            <a:endParaRPr/>
          </a:p>
        </p:txBody>
      </p:sp>
      <p:sp>
        <p:nvSpPr>
          <p:cNvPr id="97" name="Shape 9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reinhartlaw.com/knowledge/wisconsin-supreme-court-affirms-helen-e-f-decision/#1"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www.reinhartlaw.com/People/Pages/RobertJLightfootII.aspx" TargetMode="External"/><Relationship Id="rId5" Type="http://schemas.openxmlformats.org/officeDocument/2006/relationships/hyperlink" Target="http://www.reinhartlaw.com/knowledge/wisconsin-supreme-court-affirms-helen-e-f-decision/#3" TargetMode="External"/><Relationship Id="rId4" Type="http://schemas.openxmlformats.org/officeDocument/2006/relationships/hyperlink" Target="http://www.reinhartlaw.com/knowledge/wisconsin-supreme-court-affirms-helen-e-f-decision/#2"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file:///D:\Image12','','images\12e_2.jpg" TargetMode="External"/><Relationship Id="rId13" Type="http://schemas.openxmlformats.org/officeDocument/2006/relationships/hyperlink" Target="file:///D:\Image12','','images\12_gaps.jpg" TargetMode="External"/><Relationship Id="rId3" Type="http://schemas.openxmlformats.org/officeDocument/2006/relationships/hyperlink" Target="file:///D:\Image10','','images\10b.jpg" TargetMode="External"/><Relationship Id="rId7" Type="http://schemas.openxmlformats.org/officeDocument/2006/relationships/hyperlink" Target="file:///D:\Image11','','images\11d.jpg" TargetMode="External"/><Relationship Id="rId12" Type="http://schemas.openxmlformats.org/officeDocument/2006/relationships/hyperlink" Target="file:///D:\Image12','','images\12d_2.jpg"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file:///D:\Image11','','images\11c.jpg" TargetMode="External"/><Relationship Id="rId11" Type="http://schemas.openxmlformats.org/officeDocument/2006/relationships/hyperlink" Target="file:///D:\Image12','','images\12c_2.jpg" TargetMode="External"/><Relationship Id="rId5" Type="http://schemas.openxmlformats.org/officeDocument/2006/relationships/hyperlink" Target="file:///D:\Image11','','images\11b.jpg" TargetMode="External"/><Relationship Id="rId10" Type="http://schemas.openxmlformats.org/officeDocument/2006/relationships/hyperlink" Target="file:///D:\Image12','','images\12b_2.jpg" TargetMode="External"/><Relationship Id="rId4" Type="http://schemas.openxmlformats.org/officeDocument/2006/relationships/hyperlink" Target="file:///D:\Image10','','images\10c.jpg" TargetMode="External"/><Relationship Id="rId9" Type="http://schemas.openxmlformats.org/officeDocument/2006/relationships/hyperlink" Target="file:///D:\Image12','','images\12_parallel.jpg"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eaLnBrk="1" hangingPunct="1">
              <a:spcBef>
                <a:spcPct val="0"/>
              </a:spcBef>
            </a:pPr>
            <a:r>
              <a:rPr lang="en-US" altLang="en-US" dirty="0">
                <a:latin typeface="Arial" panose="020B0604020202020204" pitchFamily="34" charset="0"/>
                <a:ea typeface="ＭＳ Ｐゴシック" panose="020B0600070205080204" pitchFamily="34" charset="-128"/>
              </a:rPr>
              <a:t>The brain has 100 billion neurons, brain cells that are constantly communicating. We are born with a full set of brain cells.</a:t>
            </a:r>
          </a:p>
          <a:p>
            <a:pPr eaLnBrk="1" hangingPunct="1">
              <a:spcBef>
                <a:spcPct val="0"/>
              </a:spcBef>
            </a:pPr>
            <a:endParaRPr lang="en-US" altLang="en-US" dirty="0">
              <a:latin typeface="Arial" panose="020B0604020202020204" pitchFamily="34" charset="0"/>
              <a:ea typeface="ＭＳ Ｐゴシック" panose="020B0600070205080204" pitchFamily="34" charset="-128"/>
            </a:endParaRPr>
          </a:p>
          <a:p>
            <a:pPr eaLnBrk="1" hangingPunct="1">
              <a:spcBef>
                <a:spcPct val="0"/>
              </a:spcBef>
            </a:pPr>
            <a:r>
              <a:rPr lang="en-US" altLang="en-US" dirty="0">
                <a:latin typeface="Arial" panose="020B0604020202020204" pitchFamily="34" charset="0"/>
                <a:ea typeface="ＭＳ Ｐゴシック" panose="020B0600070205080204" pitchFamily="34" charset="-128"/>
              </a:rPr>
              <a:t>Neurons are the chief type of cell destroyed by AD.</a:t>
            </a:r>
          </a:p>
          <a:p>
            <a:endParaRPr lang="en-US" dirty="0"/>
          </a:p>
        </p:txBody>
      </p:sp>
    </p:spTree>
    <p:extLst>
      <p:ext uri="{BB962C8B-B14F-4D97-AF65-F5344CB8AC3E}">
        <p14:creationId xmlns:p14="http://schemas.microsoft.com/office/powerpoint/2010/main" val="1222028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89199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What medical conditions does the client have?</a:t>
            </a:r>
          </a:p>
          <a:p>
            <a:r>
              <a:rPr lang="en-US" dirty="0"/>
              <a:t>Is the client malnourished?</a:t>
            </a:r>
          </a:p>
          <a:p>
            <a:r>
              <a:rPr lang="en-US" dirty="0"/>
              <a:t>Does the client have open wounds</a:t>
            </a:r>
          </a:p>
          <a:p>
            <a:endParaRPr lang="en-US" dirty="0"/>
          </a:p>
          <a:p>
            <a:endParaRPr lang="en-US" dirty="0"/>
          </a:p>
          <a:p>
            <a:pPr>
              <a:defRPr/>
            </a:pPr>
            <a:r>
              <a:rPr lang="en-US" dirty="0"/>
              <a:t>Is the client refusing care?</a:t>
            </a:r>
          </a:p>
          <a:p>
            <a:pPr>
              <a:defRPr/>
            </a:pPr>
            <a:r>
              <a:rPr lang="en-US" dirty="0"/>
              <a:t>Is the client Med compliant?</a:t>
            </a:r>
          </a:p>
          <a:p>
            <a:pPr>
              <a:defRPr/>
            </a:pPr>
            <a:r>
              <a:rPr lang="en-US" dirty="0"/>
              <a:t>What is the clients hygiene like?</a:t>
            </a:r>
          </a:p>
          <a:p>
            <a:pPr>
              <a:defRPr/>
            </a:pPr>
            <a:r>
              <a:rPr lang="en-US" dirty="0"/>
              <a:t>Is client dehydrated</a:t>
            </a:r>
          </a:p>
          <a:p>
            <a:pPr>
              <a:defRPr/>
            </a:pPr>
            <a:r>
              <a:rPr lang="en-US" dirty="0"/>
              <a:t>Does the client wander?</a:t>
            </a:r>
          </a:p>
          <a:p>
            <a:pPr>
              <a:defRPr/>
            </a:pPr>
            <a:r>
              <a:rPr lang="en-US" dirty="0"/>
              <a:t>Does the client have an untreated illness causing immediate risk?</a:t>
            </a:r>
          </a:p>
          <a:p>
            <a:pPr>
              <a:defRPr/>
            </a:pPr>
            <a:endParaRPr lang="en-US" dirty="0"/>
          </a:p>
          <a:p>
            <a:pPr>
              <a:defRPr/>
            </a:pPr>
            <a:r>
              <a:rPr lang="en-US" dirty="0"/>
              <a:t>What is the condition of the residence?</a:t>
            </a:r>
          </a:p>
          <a:p>
            <a:pPr>
              <a:defRPr/>
            </a:pPr>
            <a:r>
              <a:rPr lang="en-US" dirty="0"/>
              <a:t>Does the client have electricity/gas/heating or cooling?</a:t>
            </a:r>
          </a:p>
          <a:p>
            <a:pPr>
              <a:defRPr/>
            </a:pPr>
            <a:r>
              <a:rPr lang="en-US" dirty="0"/>
              <a:t>Is the home cluttered and/or are there environmental hazards?</a:t>
            </a:r>
          </a:p>
          <a:p>
            <a:pPr>
              <a:defRPr/>
            </a:pPr>
            <a:r>
              <a:rPr lang="en-US" dirty="0"/>
              <a:t>Is there sanitary issues such as mold or feces? </a:t>
            </a:r>
          </a:p>
          <a:p>
            <a:pPr>
              <a:defRPr/>
            </a:pPr>
            <a:r>
              <a:rPr lang="en-US" dirty="0"/>
              <a:t>Home structural problems that impact immediate safety, Pests/animal infestations?</a:t>
            </a:r>
          </a:p>
          <a:p>
            <a:pPr>
              <a:defRPr/>
            </a:pPr>
            <a:endParaRPr lang="en-US" dirty="0"/>
          </a:p>
          <a:p>
            <a:pPr>
              <a:defRPr/>
            </a:pPr>
            <a:endParaRPr lang="en-US" dirty="0"/>
          </a:p>
          <a:p>
            <a:endParaRPr lang="en-US" dirty="0"/>
          </a:p>
        </p:txBody>
      </p:sp>
    </p:spTree>
    <p:extLst>
      <p:ext uri="{BB962C8B-B14F-4D97-AF65-F5344CB8AC3E}">
        <p14:creationId xmlns:p14="http://schemas.microsoft.com/office/powerpoint/2010/main" val="1700098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89698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agency worker reasonably believes that one of the following actions is necessary and meets the applicable statutory standards AND the agency believes it needs assistance from law enforcement due to concerns such as the safety of the worker, custody issues, difficulty of transportation, etc. </a:t>
            </a:r>
          </a:p>
          <a:p>
            <a:r>
              <a:rPr lang="en-US" dirty="0"/>
              <a:t>An emergency detention (either the elder or the alleged perpetrator) pursuant to §51.15;</a:t>
            </a:r>
          </a:p>
          <a:p>
            <a:r>
              <a:rPr lang="en-US" dirty="0"/>
              <a:t>Services to treat emergent needs related to alcohol abuse (of either the elder or the alleged perpetrator pursuant to §51.45 (11)(b);</a:t>
            </a:r>
          </a:p>
          <a:p>
            <a:r>
              <a:rPr lang="en-US" dirty="0"/>
              <a:t>Emergency protective services (of either the elder or the alleged perpetrator) pursuant to § 55.13; or </a:t>
            </a:r>
          </a:p>
          <a:p>
            <a:r>
              <a:rPr lang="en-US" dirty="0"/>
              <a:t>An emergency protective placement (of either the elder or the alleged perpetrator) pursuant to § 55.135.</a:t>
            </a:r>
          </a:p>
          <a:p>
            <a:r>
              <a:rPr lang="en-US" dirty="0"/>
              <a:t>An individual –at-risk restraining order, pursuant to §813.123. (NOTE: this may be to restrain interference with an agency response or to restrain certain abusive behaviors.)</a:t>
            </a:r>
          </a:p>
          <a:p>
            <a:r>
              <a:rPr lang="en-US" dirty="0"/>
              <a:t>Transporting the elder for performance of a medical examination, pursuant to § 46.90 (5)(</a:t>
            </a:r>
            <a:r>
              <a:rPr lang="en-US" dirty="0" err="1"/>
              <a:t>br</a:t>
            </a:r>
            <a:r>
              <a:rPr lang="en-US" dirty="0"/>
              <a:t>)  and §55.043 (2) (a).</a:t>
            </a:r>
          </a:p>
          <a:p>
            <a:pPr marL="0" marR="0" lvl="0" indent="0" defTabSz="914400" eaLnBrk="1" fontAlgn="auto" latinLnBrk="0" hangingPunct="1">
              <a:lnSpc>
                <a:spcPct val="100000"/>
              </a:lnSpc>
              <a:spcBef>
                <a:spcPts val="0"/>
              </a:spcBef>
              <a:spcAft>
                <a:spcPts val="0"/>
              </a:spcAft>
              <a:buClrTx/>
              <a:buSzTx/>
              <a:buFontTx/>
              <a:buNone/>
              <a:tabLst/>
              <a:defRPr/>
            </a:pPr>
            <a:r>
              <a:rPr lang="en-US" sz="1200" b="1" i="1" dirty="0">
                <a:latin typeface="Century Gothic" panose="020B0502020202020204" pitchFamily="34" charset="0"/>
              </a:rPr>
              <a:t>The agency worker reasonably believes that one of the following actions is necessary and meets the applicable statutory standards AND the agency believes it needs assistance from law enforcement due to concerns such as the safety of the worker, custody issues, </a:t>
            </a:r>
            <a:r>
              <a:rPr lang="en-US" sz="1200" b="1" i="1" u="sng" dirty="0">
                <a:latin typeface="Century Gothic" panose="020B0502020202020204" pitchFamily="34" charset="0"/>
              </a:rPr>
              <a:t>difficulty of transportation</a:t>
            </a:r>
            <a:r>
              <a:rPr lang="en-US" sz="1200" b="1" i="1" dirty="0">
                <a:latin typeface="Century Gothic" panose="020B0502020202020204" pitchFamily="34" charset="0"/>
              </a:rPr>
              <a:t>, etc. </a:t>
            </a:r>
          </a:p>
          <a:p>
            <a:endParaRPr lang="en-US" b="1" i="1" dirty="0"/>
          </a:p>
          <a:p>
            <a:endParaRPr lang="en-US" dirty="0"/>
          </a:p>
        </p:txBody>
      </p:sp>
    </p:spTree>
    <p:extLst>
      <p:ext uri="{BB962C8B-B14F-4D97-AF65-F5344CB8AC3E}">
        <p14:creationId xmlns:p14="http://schemas.microsoft.com/office/powerpoint/2010/main" val="154164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Help gain entry</a:t>
            </a:r>
          </a:p>
          <a:p>
            <a:endParaRPr lang="en-US" dirty="0"/>
          </a:p>
          <a:p>
            <a:r>
              <a:rPr lang="en-US" dirty="0"/>
              <a:t>Safety concerns for the elder, Secure the scene </a:t>
            </a:r>
          </a:p>
          <a:p>
            <a:endParaRPr lang="en-US" dirty="0"/>
          </a:p>
          <a:p>
            <a:r>
              <a:rPr lang="en-US" dirty="0"/>
              <a:t>Welfare check. </a:t>
            </a:r>
          </a:p>
          <a:p>
            <a:endParaRPr lang="en-US" dirty="0"/>
          </a:p>
          <a:p>
            <a:r>
              <a:rPr lang="en-US" dirty="0"/>
              <a:t>Escort of worker</a:t>
            </a:r>
          </a:p>
          <a:p>
            <a:r>
              <a:rPr lang="en-US" dirty="0"/>
              <a:t>Elder requests law enforcement involvement </a:t>
            </a:r>
          </a:p>
          <a:p>
            <a:r>
              <a:rPr lang="en-US" dirty="0"/>
              <a:t>Do Mandatory arrest for domestic violence 968.075. Explain mandatory arrest criteria.</a:t>
            </a:r>
          </a:p>
          <a:p>
            <a:r>
              <a:rPr lang="en-US" dirty="0"/>
              <a:t>	a.  Probable cause: It is Domestic Abuse- Intentional pain, injury, illness, impair victim’s physical condition, sexual assault – 1st, 2nd, 3rd degree, sexual contact with use of or threat of force or violence, coercion, without consent (in condition of being unable to understand or assess situation), or threat of above. </a:t>
            </a:r>
          </a:p>
          <a:p>
            <a:pPr marL="232943" indent="-232943">
              <a:buAutoNum type="alphaLcPeriod" startAt="2"/>
            </a:pPr>
            <a:r>
              <a:rPr lang="en-US" dirty="0"/>
              <a:t>Domestic Relationship – Spouse/ former spouse, adult residing or formerly resided </a:t>
            </a:r>
          </a:p>
          <a:p>
            <a:r>
              <a:rPr lang="en-US" dirty="0"/>
              <a:t>together, adult with whom there is a child or children in common, adult family member. </a:t>
            </a:r>
          </a:p>
          <a:p>
            <a:r>
              <a:rPr lang="en-US" dirty="0"/>
              <a:t>c. Likelihood of continued abuse.</a:t>
            </a:r>
          </a:p>
          <a:p>
            <a:endParaRPr lang="en-US" dirty="0"/>
          </a:p>
          <a:p>
            <a:r>
              <a:rPr lang="en-US" dirty="0"/>
              <a:t>8.</a:t>
            </a:r>
          </a:p>
          <a:p>
            <a:pPr>
              <a:defRPr/>
            </a:pPr>
            <a:r>
              <a:rPr lang="en-US" dirty="0"/>
              <a:t>a.  Threats to kill</a:t>
            </a:r>
          </a:p>
          <a:p>
            <a:pPr>
              <a:defRPr/>
            </a:pPr>
            <a:r>
              <a:rPr lang="en-US" dirty="0"/>
              <a:t>	b.  Weapons and threats to use</a:t>
            </a:r>
          </a:p>
          <a:p>
            <a:pPr>
              <a:defRPr/>
            </a:pPr>
            <a:r>
              <a:rPr lang="en-US" dirty="0"/>
              <a:t>	c.  Violation of restraining order</a:t>
            </a:r>
          </a:p>
          <a:p>
            <a:pPr>
              <a:defRPr/>
            </a:pPr>
            <a:r>
              <a:rPr lang="en-US" dirty="0"/>
              <a:t>	d.  History of violence by perpetrator</a:t>
            </a:r>
          </a:p>
          <a:p>
            <a:pPr>
              <a:defRPr/>
            </a:pPr>
            <a:r>
              <a:rPr lang="en-US" dirty="0"/>
              <a:t>	e.  Victim planning to leave or has left</a:t>
            </a:r>
          </a:p>
          <a:p>
            <a:pPr>
              <a:defRPr/>
            </a:pPr>
            <a:r>
              <a:rPr lang="en-US" dirty="0"/>
              <a:t>	f.   Increasing severity of violence</a:t>
            </a:r>
          </a:p>
          <a:p>
            <a:pPr>
              <a:defRPr/>
            </a:pPr>
            <a:r>
              <a:rPr lang="en-US" dirty="0"/>
              <a:t>	g.  Use of intoxicants, substance or drug use</a:t>
            </a:r>
          </a:p>
          <a:p>
            <a:endParaRPr lang="en-US" dirty="0"/>
          </a:p>
          <a:p>
            <a:endParaRPr lang="en-US" dirty="0"/>
          </a:p>
          <a:p>
            <a:r>
              <a:rPr lang="en-US" dirty="0"/>
              <a:t>Consider vulnerability of the adult, </a:t>
            </a:r>
          </a:p>
          <a:p>
            <a:r>
              <a:rPr lang="en-US" dirty="0"/>
              <a:t>Do an Emergency Detention under </a:t>
            </a:r>
            <a:r>
              <a:rPr lang="en-US" dirty="0" err="1"/>
              <a:t>Chpt</a:t>
            </a:r>
            <a:r>
              <a:rPr lang="en-US" dirty="0"/>
              <a:t>. 51</a:t>
            </a:r>
          </a:p>
          <a:p>
            <a:r>
              <a:rPr lang="en-US" dirty="0"/>
              <a:t>Enforce violation of a restraining order</a:t>
            </a:r>
          </a:p>
          <a:p>
            <a:pPr marL="524123" indent="-524123">
              <a:buFont typeface="+mj-lt"/>
              <a:buAutoNum type="arabicPeriod" startAt="10"/>
              <a:defRPr/>
            </a:pPr>
            <a:r>
              <a:rPr lang="en-US" b="1" u="sng" dirty="0"/>
              <a:t>Keep the peace</a:t>
            </a:r>
          </a:p>
          <a:p>
            <a:pPr>
              <a:defRPr/>
            </a:pPr>
            <a:endParaRPr lang="en-US" sz="200" b="1" u="sng" dirty="0"/>
          </a:p>
          <a:p>
            <a:pPr marL="465887" indent="-465887">
              <a:buFont typeface="+mj-lt"/>
              <a:buAutoNum type="arabicPeriod" startAt="11"/>
              <a:defRPr/>
            </a:pPr>
            <a:r>
              <a:rPr lang="en-US" b="1" u="sng" dirty="0"/>
              <a:t>Remove trespasser </a:t>
            </a:r>
          </a:p>
          <a:p>
            <a:pPr>
              <a:defRPr/>
            </a:pPr>
            <a:endParaRPr lang="en-US" sz="200" b="1" u="sng" dirty="0"/>
          </a:p>
          <a:p>
            <a:pPr marL="524123" indent="-524123">
              <a:buFont typeface="+mj-lt"/>
              <a:buAutoNum type="arabicPeriod" startAt="12"/>
              <a:defRPr/>
            </a:pPr>
            <a:r>
              <a:rPr lang="en-US" b="1" u="sng" dirty="0"/>
              <a:t>Investigate a crime scene.</a:t>
            </a:r>
          </a:p>
          <a:p>
            <a:pPr>
              <a:defRPr/>
            </a:pPr>
            <a:endParaRPr lang="en-US" sz="200" b="1" u="sng" dirty="0"/>
          </a:p>
          <a:p>
            <a:pPr marL="524123" indent="-524123">
              <a:buFont typeface="+mj-lt"/>
              <a:buAutoNum type="arabicPeriod" startAt="13"/>
              <a:defRPr/>
            </a:pPr>
            <a:r>
              <a:rPr lang="en-US" b="1" u="sng" dirty="0"/>
              <a:t>Develop probable cause and if possible arrest perpetrator</a:t>
            </a:r>
          </a:p>
          <a:p>
            <a:pPr>
              <a:defRPr/>
            </a:pPr>
            <a:endParaRPr lang="en-US" sz="200" b="1" u="sng" dirty="0"/>
          </a:p>
          <a:p>
            <a:pPr marL="524123" indent="-524123">
              <a:buFont typeface="+mj-lt"/>
              <a:buAutoNum type="arabicPeriod" startAt="13"/>
              <a:defRPr/>
            </a:pPr>
            <a:r>
              <a:rPr lang="en-US" b="1" u="sng" dirty="0"/>
              <a:t>Provide immediate and short term protection for the victim.</a:t>
            </a:r>
          </a:p>
          <a:p>
            <a:pPr>
              <a:defRPr/>
            </a:pPr>
            <a:endParaRPr lang="en-US" sz="200" b="1" u="sng" dirty="0"/>
          </a:p>
          <a:p>
            <a:pPr marL="524123" indent="-524123">
              <a:buFont typeface="+mj-lt"/>
              <a:buAutoNum type="arabicPeriod" startAt="14"/>
              <a:defRPr/>
            </a:pPr>
            <a:r>
              <a:rPr lang="en-US" b="1" u="sng" dirty="0"/>
              <a:t>Assist with Emergency Detention – Under Chapter 55.</a:t>
            </a:r>
          </a:p>
          <a:p>
            <a:endParaRPr lang="en-US" dirty="0"/>
          </a:p>
        </p:txBody>
      </p:sp>
    </p:spTree>
    <p:extLst>
      <p:ext uri="{BB962C8B-B14F-4D97-AF65-F5344CB8AC3E}">
        <p14:creationId xmlns:p14="http://schemas.microsoft.com/office/powerpoint/2010/main" val="34093338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ltLang="en-US" dirty="0"/>
              <a:t>The Wisconsin Supreme Court affirmed the controversial decision of the Wisconsin Court of Appeals in </a:t>
            </a:r>
            <a:r>
              <a:rPr lang="en-US" altLang="en-US" i="1" dirty="0"/>
              <a:t>In re Helen E.F.</a:t>
            </a:r>
            <a:r>
              <a:rPr lang="en-US" altLang="en-US" dirty="0"/>
              <a:t>,</a:t>
            </a:r>
            <a:r>
              <a:rPr lang="en-US" altLang="en-US" baseline="30000" dirty="0">
                <a:hlinkClick r:id="rId3"/>
              </a:rPr>
              <a:t>1</a:t>
            </a:r>
            <a:r>
              <a:rPr lang="en-US" altLang="en-US" dirty="0"/>
              <a:t> which stated that individuals with permanent disabilities that are likely not capable of rehabilitation are not to be committed under the procedures set forth in Chapter 51 of the Wisconsin Statutes (Chapter 51). This decision,</a:t>
            </a:r>
            <a:r>
              <a:rPr lang="en-US" altLang="en-US" baseline="30000" dirty="0">
                <a:hlinkClick r:id="rId4"/>
              </a:rPr>
              <a:t>2</a:t>
            </a:r>
            <a:r>
              <a:rPr lang="en-US" altLang="en-US" dirty="0"/>
              <a:t> rendered by Justice Michael </a:t>
            </a:r>
            <a:r>
              <a:rPr lang="en-US" altLang="en-US" dirty="0" err="1"/>
              <a:t>Gableman</a:t>
            </a:r>
            <a:r>
              <a:rPr lang="en-US" altLang="en-US" dirty="0"/>
              <a:t> on May 18, 2012, eliminates one potentially useful tool for senior living facilities straining to manage the challenging behaviors of their residents.</a:t>
            </a:r>
          </a:p>
          <a:p>
            <a:r>
              <a:rPr lang="en-US" altLang="en-US" dirty="0"/>
              <a:t>The facts in the </a:t>
            </a:r>
            <a:r>
              <a:rPr lang="en-US" altLang="en-US" i="1" dirty="0"/>
              <a:t>Helen E.F.</a:t>
            </a:r>
            <a:r>
              <a:rPr lang="en-US" altLang="en-US" dirty="0"/>
              <a:t> case were undisputed. Helen is an 85 year old woman who was a resident in a Fond du Lac, Wisconsin nursing facility. She suffers from Alzheimer’s dementia and exhibits challenging, often violent, behaviors. During a hospitalization in 2010, where Helen displayed such behaviors, she was placed in the hospital’s behavioral health unit pursuant to an emergency detention under Chapter 51. At her probable cause hearing, Helen’s Chapter 51 petition was converted to a protective placement under Chapter 55 of the Wisconsin Statutes (Chapter 55). Later, a new Chapter 51 petition was filed, and the circuit court found that Helen was a proper subject for involuntary commitment under Chapter 51, pursuant to which she was to be committed to a locked psychiatric unit for up to six months. Helen appealed the decision of the circuit court, and the Wisconsin Court of Appeals reversed, holding that Chapter 55, not Chapter 51, was the appropriate statutory framework to manage the conditions of individuals like Helen, as the purpose of Chapter 51 is to provide treatment, and Alzheimer’s dementia typically does not respond to treatment.</a:t>
            </a:r>
          </a:p>
          <a:p>
            <a:r>
              <a:rPr lang="en-US" altLang="en-US" dirty="0"/>
              <a:t>In affirming the lower court’s decision, the Court reviewed both Chapter 51 and Chapter 55, holding that “[Chapter 55] was specifically tailored by the legislature to provide for the long term care of individuals with incurable disorders, while [Chapter] 51 was designed to facilitate the treatment of mental illnesses suffered by those capable of rehabilitation.” </a:t>
            </a:r>
            <a:r>
              <a:rPr lang="en-US" altLang="en-US" i="1" dirty="0"/>
              <a:t>Helen E.F.</a:t>
            </a:r>
            <a:r>
              <a:rPr lang="en-US" altLang="en-US" dirty="0"/>
              <a:t>, 2012 WI 50, ¶ 13. The Court reviewed the fact based test set forth in In re C.J.,</a:t>
            </a:r>
            <a:r>
              <a:rPr lang="en-US" altLang="en-US" baseline="30000" dirty="0">
                <a:hlinkClick r:id="rId5"/>
              </a:rPr>
              <a:t>3</a:t>
            </a:r>
            <a:r>
              <a:rPr lang="en-US" altLang="en-US" dirty="0"/>
              <a:t> which held that if treatment will “‘maximize[e] the[ ] individual functioning and maintenance’” of the person, “‘but not help[ ] in controlling or improving the disorder[ ],’” then the person “does not have rehabilitative potential, and is not a proper subject for treatment.” </a:t>
            </a:r>
            <a:r>
              <a:rPr lang="en-US" altLang="en-US" i="1" dirty="0"/>
              <a:t>Helen E.F.</a:t>
            </a:r>
            <a:r>
              <a:rPr lang="en-US" altLang="en-US" dirty="0"/>
              <a:t>, 2012 WI 50, ¶ 36 (</a:t>
            </a:r>
            <a:r>
              <a:rPr lang="en-US" altLang="en-US" i="1" dirty="0"/>
              <a:t>quoting In re C.J.</a:t>
            </a:r>
            <a:r>
              <a:rPr lang="en-US" altLang="en-US" dirty="0"/>
              <a:t>, 120 Wis. 2d at 362). If, however, the treatment goes beyond controlling an activity and goes “to controlling [the] disorder and its symptoms,” the person “has rehabilitative potential and is a proper subject for treatment.” </a:t>
            </a:r>
            <a:r>
              <a:rPr lang="en-US" altLang="en-US" i="1" dirty="0"/>
              <a:t>Id.</a:t>
            </a:r>
            <a:r>
              <a:rPr lang="en-US" altLang="en-US" dirty="0"/>
              <a:t> In applying this test to the facts at issue in the </a:t>
            </a:r>
            <a:r>
              <a:rPr lang="en-US" altLang="en-US" i="1" dirty="0"/>
              <a:t>Helen E.F.</a:t>
            </a:r>
            <a:r>
              <a:rPr lang="en-US" altLang="en-US" dirty="0"/>
              <a:t> case, the Court stated that “given the current state of medical science, Helen’s Alzheimer’s disease is incurable and untreatable; the only available medical remedy is maintenance—not treatment—of the disease as it progresses.” </a:t>
            </a:r>
            <a:r>
              <a:rPr lang="en-US" altLang="en-US" i="1" dirty="0"/>
              <a:t>Id.</a:t>
            </a:r>
            <a:r>
              <a:rPr lang="en-US" altLang="en-US" dirty="0"/>
              <a:t> at ¶ 37. Finding that Helen cannot be rehabilitated, the Court held that Chapter 51 could not be used to care for her. Instead, the Court reasoned, Chapter 55 provides the proper means for managing Helen’s behaviors due to its long term care focus and its requirement that a guardian ad litem be appointed to represent the subject individual. It is worth noting that the Court did not address whether an individual with Alzheimer’s dementia in addition to a Chapter 51 qualifying illness may be committed under Chapter 51.</a:t>
            </a:r>
          </a:p>
          <a:p>
            <a:r>
              <a:rPr lang="en-US" altLang="en-US" dirty="0"/>
              <a:t>Prior to the publication of this decision, different Wisconsin counties had taken different approaches when managing individuals like Helen. While it is now clear that individuals with untreatable conditions are not properly addressed under Chapter 51, as noted by Chief Justice Shirley Abrahamson in a concurring opinion, it is not clear whether the holding in Helen E.F. “govern[s] all Alzheimer’s patients or only </a:t>
            </a:r>
            <a:r>
              <a:rPr lang="en-US" altLang="en-US" i="1" dirty="0"/>
              <a:t>Helen E.F.</a:t>
            </a:r>
            <a:r>
              <a:rPr lang="en-US" altLang="en-US" dirty="0"/>
              <a:t> . . .” Id. ¶ 47. If a court was swayed by testimony from a medical expert that a given person’s Alzheimer’s could be appropriately and effectively treated, that court may possibly order a Chapter 51 commitment. Given the lack of clarity, the time appears to be ripe for legislative action on the subject. Recently, the legislature established the Special Committee on Legal Interventions for Persons with Alzheimer’s Disease and Related Dementias (Special Committee). Reinhart’s </a:t>
            </a:r>
            <a:r>
              <a:rPr lang="en-US" altLang="en-US" dirty="0">
                <a:hlinkClick r:id="rId6"/>
              </a:rPr>
              <a:t>Bob Lightfoot</a:t>
            </a:r>
            <a:r>
              <a:rPr lang="en-US" altLang="en-US" dirty="0"/>
              <a:t>, an attorney who represents nursing homes and assisted living providers, will serve on this committee, along with various providers, advocacy groups and legislators. We encourage all who wish to have input into the development of a legal framework for the appropriate care of individuals like Helen to contact your state legislators or a member of the Special Committee.</a:t>
            </a:r>
          </a:p>
          <a:p>
            <a:r>
              <a:rPr lang="en-US" altLang="en-US" dirty="0"/>
              <a:t>In the meantime, we counsel providers who are managing individuals with challenging behaviors attributable to Alzheimer’s and related dementias to familiarize themselves with the protective placement provisions of Chapter 55, to develop the best possible relationship with their respective county law enforcement agency, and to consult their legal counsel early on when a resident begins to exhibit challenging behaviors. As emotions are often high in these matters, the best approach is often a collaborative one that incorporates the resident’s family as well as county authorities. The state ombudsman program can also be a valuable resource. If you have any questions, please contact your Reinhart attorney or your Long Term Care, Assisted Living, and Senior Housing practice attorney.</a:t>
            </a:r>
          </a:p>
          <a:p>
            <a:endParaRPr lang="en-US" altLang="en-US" dirty="0"/>
          </a:p>
          <a:p>
            <a:endParaRPr lang="en-US" altLang="en-US" dirty="0"/>
          </a:p>
          <a:p>
            <a:r>
              <a:rPr lang="en-US" altLang="en-US" b="1" dirty="0"/>
              <a:t>Trial Court found that Helen’s dementia and behavioral disturbances were a treatable mental illness and that Helen was a proper subject for treatment. Court ordered inpatient commitment and involuntary psychiatric medication.</a:t>
            </a:r>
          </a:p>
          <a:p>
            <a:r>
              <a:rPr lang="en-US" altLang="en-US" b="1" dirty="0"/>
              <a:t>Helen appealed. The Court of Appeals found that Dementia was not  a mental illness within the meaning of Chapter 51, and that Helen was not a proper subject for treatment. Court observed that Chapter 51 is for individuals who are suitable for  treatment and “rehabilitation” and that individuals with dementia are not rehabilitable. </a:t>
            </a:r>
          </a:p>
          <a:p>
            <a:r>
              <a:rPr lang="en-US" altLang="en-US" b="1" dirty="0"/>
              <a:t>Court of Appeals noted the </a:t>
            </a:r>
            <a:r>
              <a:rPr lang="en-US" altLang="en-US" b="1" u="sng" dirty="0"/>
              <a:t>Handcuffed</a:t>
            </a:r>
            <a:r>
              <a:rPr lang="en-US" altLang="en-US" b="1" dirty="0"/>
              <a:t> report prepared by the Alzheimer’s Association of SE WI. </a:t>
            </a:r>
          </a:p>
          <a:p>
            <a:r>
              <a:rPr lang="en-US" altLang="en-US" b="1" dirty="0"/>
              <a:t>Fond du Lac County appealed to the Wisconsin Supreme Court </a:t>
            </a:r>
          </a:p>
          <a:p>
            <a:r>
              <a:rPr lang="en-US" altLang="en-US" b="1" dirty="0"/>
              <a:t>Supreme Court considered arguments from the parties, as well as amicus curiae.</a:t>
            </a:r>
          </a:p>
          <a:p>
            <a:r>
              <a:rPr lang="en-US" altLang="en-US" b="1" dirty="0"/>
              <a:t>Supreme Court found that in this case, Helen E.F. was not a proper subject for treatment, because her Alzheimer’s disease was not subject to rehabilitation, and because Chapter 55 protective placement was the more appropriate process by which an individual with dementia should be treated.</a:t>
            </a:r>
          </a:p>
          <a:p>
            <a:r>
              <a:rPr lang="en-US" altLang="en-US" b="1" dirty="0"/>
              <a:t>Court “left for another day” the question of how to treat individuals with co-occurring mental illness and dementia</a:t>
            </a:r>
          </a:p>
          <a:p>
            <a:endParaRPr lang="en-US" dirty="0"/>
          </a:p>
        </p:txBody>
      </p:sp>
    </p:spTree>
    <p:extLst>
      <p:ext uri="{BB962C8B-B14F-4D97-AF65-F5344CB8AC3E}">
        <p14:creationId xmlns:p14="http://schemas.microsoft.com/office/powerpoint/2010/main" val="35251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if it is probable that an individual, as a result of an impairment as defined in Chapter 55, is incapable of providing for his or her own care or custody so as to create a substantial risk of physical harm to himself, herself or others if protective intervention is not immediately taken.</a:t>
            </a:r>
          </a:p>
          <a:p>
            <a:endParaRPr lang="en-US" dirty="0"/>
          </a:p>
        </p:txBody>
      </p:sp>
    </p:spTree>
    <p:extLst>
      <p:ext uri="{BB962C8B-B14F-4D97-AF65-F5344CB8AC3E}">
        <p14:creationId xmlns:p14="http://schemas.microsoft.com/office/powerpoint/2010/main" val="684941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If so then this might be a Candidate for Chapter 55 Emergency Protective Placement.</a:t>
            </a:r>
          </a:p>
          <a:p>
            <a:r>
              <a:rPr lang="en-US" dirty="0"/>
              <a:t>Remember if we are detaining and need assistance to convey  to EPP Facility we will call law enforcement this is covered in the MOU in accordance with Wisconsin State Statutes §46.90</a:t>
            </a:r>
          </a:p>
          <a:p>
            <a:endParaRPr lang="en-US" dirty="0"/>
          </a:p>
          <a:p>
            <a:pPr marL="0" lvl="1" defTabSz="931774" eaLnBrk="0" fontAlgn="base" hangingPunct="0">
              <a:spcBef>
                <a:spcPct val="30000"/>
              </a:spcBef>
              <a:spcAft>
                <a:spcPct val="0"/>
              </a:spcAft>
              <a:defRPr/>
            </a:pPr>
            <a:r>
              <a:rPr lang="en-US" altLang="en-US" sz="3300" dirty="0"/>
              <a:t>and let BHD assess at the hospital.</a:t>
            </a:r>
          </a:p>
          <a:p>
            <a:pPr marL="0" lvl="1" defTabSz="931774" eaLnBrk="0" fontAlgn="base" hangingPunct="0">
              <a:spcBef>
                <a:spcPct val="30000"/>
              </a:spcBef>
              <a:spcAft>
                <a:spcPct val="0"/>
              </a:spcAft>
              <a:defRPr/>
            </a:pPr>
            <a:r>
              <a:rPr lang="en-US" altLang="en-US" sz="3300" dirty="0"/>
              <a:t>If you feel the client is reasonably safe but he/she looks like a potential Chapter 55 candidate call either DSD at 414-289-6660 or MCDA at 414-289-6874 and report the situation requesting the client be assessed. </a:t>
            </a:r>
          </a:p>
          <a:p>
            <a:endParaRPr lang="en-US" dirty="0"/>
          </a:p>
        </p:txBody>
      </p:sp>
    </p:spTree>
    <p:extLst>
      <p:ext uri="{BB962C8B-B14F-4D97-AF65-F5344CB8AC3E}">
        <p14:creationId xmlns:p14="http://schemas.microsoft.com/office/powerpoint/2010/main" val="16073695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81590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91461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Scientists can also see the terrible effects of Alzheimer's disease when they look at brain tissue under the microscope:</a:t>
            </a: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Alzheimer tissue has many fewer nerve cells and synapses than a healthy brain. </a:t>
            </a:r>
          </a:p>
          <a:p>
            <a:pPr eaLnBrk="1" hangingPunct="1">
              <a:lnSpc>
                <a:spcPct val="80000"/>
              </a:lnSpc>
              <a:spcBef>
                <a:spcPct val="0"/>
              </a:spcBef>
            </a:pPr>
            <a:r>
              <a:rPr lang="en-US" altLang="en-US" sz="1200" b="1" dirty="0">
                <a:latin typeface="Arial" panose="020B0604020202020204" pitchFamily="34" charset="0"/>
                <a:ea typeface="ＭＳ Ｐゴシック" panose="020B0600070205080204" pitchFamily="34" charset="-128"/>
                <a:hlinkMouseOver r:id="rId3" action="ppaction://hlinkfile"/>
              </a:rPr>
              <a:t>Plaques,</a:t>
            </a:r>
            <a:r>
              <a:rPr lang="en-US" altLang="en-US" sz="1200" dirty="0">
                <a:latin typeface="Arial" panose="020B0604020202020204" pitchFamily="34" charset="0"/>
                <a:ea typeface="ＭＳ Ｐゴシック" panose="020B0600070205080204" pitchFamily="34" charset="-128"/>
              </a:rPr>
              <a:t> abnormal clusters of protein fragments, build up between nerve cells. </a:t>
            </a:r>
          </a:p>
          <a:p>
            <a:pPr eaLnBrk="1" hangingPunct="1">
              <a:lnSpc>
                <a:spcPct val="80000"/>
              </a:lnSpc>
              <a:spcBef>
                <a:spcPct val="0"/>
              </a:spcBef>
            </a:pPr>
            <a:r>
              <a:rPr lang="en-US" altLang="en-US" sz="1200" b="1" dirty="0">
                <a:latin typeface="Arial" panose="020B0604020202020204" pitchFamily="34" charset="0"/>
                <a:ea typeface="ＭＳ Ｐゴシック" panose="020B0600070205080204" pitchFamily="34" charset="-128"/>
                <a:hlinkMouseOver r:id="rId4" action="ppaction://hlinkfile"/>
              </a:rPr>
              <a:t>Dead and dying nerve cells contain </a:t>
            </a:r>
            <a:r>
              <a:rPr lang="en-US" altLang="en-US" sz="1200" b="1" i="1" dirty="0">
                <a:latin typeface="Arial" panose="020B0604020202020204" pitchFamily="34" charset="0"/>
                <a:ea typeface="ＭＳ Ｐゴシック" panose="020B0600070205080204" pitchFamily="34" charset="-128"/>
                <a:hlinkMouseOver r:id="rId4" action="ppaction://hlinkfile"/>
              </a:rPr>
              <a:t>tangles,</a:t>
            </a:r>
            <a:r>
              <a:rPr lang="en-US" altLang="en-US" sz="1200" dirty="0">
                <a:latin typeface="Arial" panose="020B0604020202020204" pitchFamily="34" charset="0"/>
                <a:ea typeface="ＭＳ Ｐゴシック" panose="020B0600070205080204" pitchFamily="34" charset="-128"/>
              </a:rPr>
              <a:t> which are made up of twisted strands of another protein. </a:t>
            </a: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Scientists are not absolutely sure what causes cell death and tissue loss in the Alzheimer brain, but plaques and tangles are prime suspects. </a:t>
            </a:r>
          </a:p>
          <a:p>
            <a:pPr eaLnBrk="1" hangingPunct="1">
              <a:lnSpc>
                <a:spcPct val="80000"/>
              </a:lnSpc>
              <a:spcBef>
                <a:spcPct val="0"/>
              </a:spcBef>
            </a:pPr>
            <a:endParaRPr lang="en-US" altLang="en-US" sz="12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Plaques form when protein pieces called </a:t>
            </a:r>
            <a:r>
              <a:rPr lang="en-US" altLang="en-US" sz="1200" b="1" dirty="0">
                <a:latin typeface="Arial" panose="020B0604020202020204" pitchFamily="34" charset="0"/>
                <a:ea typeface="ＭＳ Ｐゴシック" panose="020B0600070205080204" pitchFamily="34" charset="-128"/>
                <a:hlinkMouseOver r:id="rId5" action="ppaction://hlinkfile"/>
              </a:rPr>
              <a:t>beta-amyloid</a:t>
            </a:r>
            <a:r>
              <a:rPr lang="en-US" altLang="en-US" sz="1200" dirty="0">
                <a:latin typeface="Arial" panose="020B0604020202020204" pitchFamily="34" charset="0"/>
                <a:ea typeface="ＭＳ Ｐゴシック" panose="020B0600070205080204" pitchFamily="34" charset="-128"/>
              </a:rPr>
              <a:t> (BAY-</a:t>
            </a:r>
            <a:r>
              <a:rPr lang="en-US" altLang="en-US" sz="1200" dirty="0" err="1">
                <a:latin typeface="Arial" panose="020B0604020202020204" pitchFamily="34" charset="0"/>
                <a:ea typeface="ＭＳ Ｐゴシック" panose="020B0600070205080204" pitchFamily="34" charset="-128"/>
              </a:rPr>
              <a:t>tuh</a:t>
            </a:r>
            <a:r>
              <a:rPr lang="en-US" altLang="en-US" sz="1200" dirty="0">
                <a:latin typeface="Arial" panose="020B0604020202020204" pitchFamily="34" charset="0"/>
                <a:ea typeface="ＭＳ Ｐゴシック" panose="020B0600070205080204" pitchFamily="34" charset="-128"/>
              </a:rPr>
              <a:t> AM-uh-</a:t>
            </a:r>
            <a:r>
              <a:rPr lang="en-US" altLang="en-US" sz="1200" dirty="0" err="1">
                <a:latin typeface="Arial" panose="020B0604020202020204" pitchFamily="34" charset="0"/>
                <a:ea typeface="ＭＳ Ｐゴシック" panose="020B0600070205080204" pitchFamily="34" charset="-128"/>
              </a:rPr>
              <a:t>loyd</a:t>
            </a:r>
            <a:r>
              <a:rPr lang="en-US" altLang="en-US" sz="1200" dirty="0">
                <a:latin typeface="Arial" panose="020B0604020202020204" pitchFamily="34" charset="0"/>
                <a:ea typeface="ＭＳ Ｐゴシック" panose="020B0600070205080204" pitchFamily="34" charset="-128"/>
              </a:rPr>
              <a:t>) clump together. Beta-amyloid comes from a larger protein found in the fatty membrane surrounding nerve cells.</a:t>
            </a: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Beta-amyloid is chemically "sticky" and gradually builds up into </a:t>
            </a:r>
            <a:r>
              <a:rPr lang="en-US" altLang="en-US" sz="1200" b="1" dirty="0">
                <a:latin typeface="Arial" panose="020B0604020202020204" pitchFamily="34" charset="0"/>
                <a:ea typeface="ＭＳ Ｐゴシック" panose="020B0600070205080204" pitchFamily="34" charset="-128"/>
                <a:hlinkMouseOver r:id="rId6" action="ppaction://hlinkfile"/>
              </a:rPr>
              <a:t>plaques</a:t>
            </a:r>
            <a:r>
              <a:rPr lang="en-US" altLang="en-US" sz="1200" dirty="0">
                <a:latin typeface="Arial" panose="020B0604020202020204" pitchFamily="34" charset="0"/>
                <a:ea typeface="ＭＳ Ｐゴシック" panose="020B0600070205080204" pitchFamily="34" charset="-128"/>
              </a:rPr>
              <a:t>.</a:t>
            </a: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The most damaging form of beta-amyloid may be </a:t>
            </a:r>
            <a:r>
              <a:rPr lang="en-US" altLang="en-US" sz="1200" b="1" dirty="0">
                <a:latin typeface="Arial" panose="020B0604020202020204" pitchFamily="34" charset="0"/>
                <a:ea typeface="ＭＳ Ｐゴシック" panose="020B0600070205080204" pitchFamily="34" charset="-128"/>
                <a:hlinkMouseOver r:id="rId7" action="ppaction://hlinkfile"/>
              </a:rPr>
              <a:t>groups of a few pieces</a:t>
            </a:r>
            <a:r>
              <a:rPr lang="en-US" altLang="en-US" sz="1200" dirty="0">
                <a:latin typeface="Arial" panose="020B0604020202020204" pitchFamily="34" charset="0"/>
                <a:ea typeface="ＭＳ Ｐゴシック" panose="020B0600070205080204" pitchFamily="34" charset="-128"/>
              </a:rPr>
              <a:t> rather than the plaques themselves. The small clumps may block cell-to-cell signaling at synapses. They may also activate immune system cells that trigger inflammation and devour disabled cells</a:t>
            </a:r>
          </a:p>
          <a:p>
            <a:pPr eaLnBrk="1" hangingPunct="1">
              <a:lnSpc>
                <a:spcPct val="80000"/>
              </a:lnSpc>
              <a:spcBef>
                <a:spcPct val="0"/>
              </a:spcBef>
            </a:pPr>
            <a:endParaRPr lang="en-US" altLang="en-US" sz="12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endParaRPr lang="en-US" altLang="en-US" sz="12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Tangles destroy a vital cell transport system made of proteins. This electron microscope picture shows a cell with some healthy areas and other areas where tangles are forming. </a:t>
            </a:r>
            <a:endParaRPr lang="en-US" altLang="en-US" sz="1200" b="1" dirty="0">
              <a:latin typeface="Arial" panose="020B0604020202020204" pitchFamily="34" charset="0"/>
              <a:ea typeface="ＭＳ Ｐゴシック" panose="020B0600070205080204" pitchFamily="34" charset="-128"/>
              <a:hlinkMouseOver r:id="rId8" action="ppaction://hlinkfile"/>
            </a:endParaRPr>
          </a:p>
          <a:p>
            <a:pPr eaLnBrk="1" hangingPunct="1">
              <a:lnSpc>
                <a:spcPct val="80000"/>
              </a:lnSpc>
              <a:spcBef>
                <a:spcPct val="0"/>
              </a:spcBef>
            </a:pPr>
            <a:r>
              <a:rPr lang="en-US" altLang="en-US" sz="1200" b="1" dirty="0">
                <a:latin typeface="Arial" panose="020B0604020202020204" pitchFamily="34" charset="0"/>
                <a:ea typeface="ＭＳ Ｐゴシック" panose="020B0600070205080204" pitchFamily="34" charset="-128"/>
                <a:hlinkMouseOver r:id="rId8" action="ppaction://hlinkfile"/>
              </a:rPr>
              <a:t>In healthy areas:</a:t>
            </a:r>
            <a:endParaRPr lang="en-US" altLang="en-US" sz="12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The transport system is </a:t>
            </a:r>
            <a:r>
              <a:rPr lang="en-US" altLang="en-US" sz="1200" b="1" dirty="0">
                <a:latin typeface="Arial" panose="020B0604020202020204" pitchFamily="34" charset="0"/>
                <a:ea typeface="ＭＳ Ｐゴシック" panose="020B0600070205080204" pitchFamily="34" charset="-128"/>
                <a:hlinkMouseOver r:id="rId9" action="ppaction://hlinkfile"/>
              </a:rPr>
              <a:t>organized in orderly parallel strands</a:t>
            </a:r>
            <a:r>
              <a:rPr lang="en-US" altLang="en-US" sz="1200" dirty="0">
                <a:latin typeface="Arial" panose="020B0604020202020204" pitchFamily="34" charset="0"/>
                <a:ea typeface="ＭＳ Ｐゴシック" panose="020B0600070205080204" pitchFamily="34" charset="-128"/>
              </a:rPr>
              <a:t> somewhat like railroad tracks. Food molecules, cell parts and other key materials travel along the “tracks.” </a:t>
            </a: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A protein called </a:t>
            </a:r>
            <a:r>
              <a:rPr lang="en-US" altLang="en-US" sz="1200" b="1" dirty="0">
                <a:latin typeface="Arial" panose="020B0604020202020204" pitchFamily="34" charset="0"/>
                <a:ea typeface="ＭＳ Ｐゴシック" panose="020B0600070205080204" pitchFamily="34" charset="-128"/>
                <a:hlinkMouseOver r:id="rId10" action="ppaction://hlinkfile"/>
              </a:rPr>
              <a:t>tau</a:t>
            </a:r>
            <a:r>
              <a:rPr lang="en-US" altLang="en-US" sz="1200" dirty="0">
                <a:latin typeface="Arial" panose="020B0604020202020204" pitchFamily="34" charset="0"/>
                <a:ea typeface="ＭＳ Ｐゴシック" panose="020B0600070205080204" pitchFamily="34" charset="-128"/>
              </a:rPr>
              <a:t> (rhymes with wow) helps the tracks stay straight.</a:t>
            </a:r>
          </a:p>
          <a:p>
            <a:pPr eaLnBrk="1" hangingPunct="1">
              <a:lnSpc>
                <a:spcPct val="80000"/>
              </a:lnSpc>
              <a:spcBef>
                <a:spcPct val="0"/>
              </a:spcBef>
            </a:pPr>
            <a:r>
              <a:rPr lang="en-US" altLang="en-US" sz="1200" b="1" dirty="0">
                <a:latin typeface="Arial" panose="020B0604020202020204" pitchFamily="34" charset="0"/>
                <a:ea typeface="ＭＳ Ｐゴシック" panose="020B0600070205080204" pitchFamily="34" charset="-128"/>
                <a:hlinkMouseOver r:id="rId11" action="ppaction://hlinkfile"/>
              </a:rPr>
              <a:t>In areas where tangles are forming:</a:t>
            </a:r>
            <a:endParaRPr lang="en-US" altLang="en-US" sz="1200" dirty="0">
              <a:latin typeface="Arial" panose="020B0604020202020204" pitchFamily="34" charset="0"/>
              <a:ea typeface="ＭＳ Ｐゴシック" panose="020B0600070205080204" pitchFamily="34" charset="-128"/>
            </a:endParaRPr>
          </a:p>
          <a:p>
            <a:pPr eaLnBrk="1" hangingPunct="1">
              <a:lnSpc>
                <a:spcPct val="80000"/>
              </a:lnSpc>
              <a:spcBef>
                <a:spcPct val="0"/>
              </a:spcBef>
            </a:pPr>
            <a:r>
              <a:rPr lang="en-US" altLang="en-US" sz="1200" b="1" dirty="0">
                <a:latin typeface="Arial" panose="020B0604020202020204" pitchFamily="34" charset="0"/>
                <a:ea typeface="ＭＳ Ｐゴシック" panose="020B0600070205080204" pitchFamily="34" charset="-128"/>
                <a:hlinkMouseOver r:id="rId12" action="ppaction://hlinkfile"/>
              </a:rPr>
              <a:t>Tau collapses into twisted strands called tangles</a:t>
            </a:r>
            <a:r>
              <a:rPr lang="en-US" altLang="en-US" sz="1200" dirty="0">
                <a:latin typeface="Arial" panose="020B0604020202020204" pitchFamily="34" charset="0"/>
                <a:ea typeface="ＭＳ Ｐゴシック" panose="020B0600070205080204" pitchFamily="34" charset="-128"/>
              </a:rPr>
              <a:t>.</a:t>
            </a: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The tracks can no longer stay straight. They </a:t>
            </a:r>
            <a:r>
              <a:rPr lang="en-US" altLang="en-US" sz="1200" b="1" dirty="0">
                <a:latin typeface="Arial" panose="020B0604020202020204" pitchFamily="34" charset="0"/>
                <a:ea typeface="ＭＳ Ｐゴシック" panose="020B0600070205080204" pitchFamily="34" charset="-128"/>
                <a:hlinkMouseOver r:id="rId13" action="ppaction://hlinkfile"/>
              </a:rPr>
              <a:t>fall apart and disintegrate</a:t>
            </a:r>
            <a:r>
              <a:rPr lang="en-US" altLang="en-US" sz="1200" dirty="0">
                <a:latin typeface="Arial" panose="020B0604020202020204" pitchFamily="34" charset="0"/>
                <a:ea typeface="ＭＳ Ｐゴシック" panose="020B0600070205080204" pitchFamily="34" charset="-128"/>
              </a:rPr>
              <a:t>.</a:t>
            </a:r>
          </a:p>
          <a:p>
            <a:pPr eaLnBrk="1" hangingPunct="1">
              <a:lnSpc>
                <a:spcPct val="80000"/>
              </a:lnSpc>
              <a:spcBef>
                <a:spcPct val="0"/>
              </a:spcBef>
            </a:pPr>
            <a:r>
              <a:rPr lang="en-US" altLang="en-US" sz="1200" dirty="0">
                <a:latin typeface="Arial" panose="020B0604020202020204" pitchFamily="34" charset="0"/>
                <a:ea typeface="ＭＳ Ｐゴシック" panose="020B0600070205080204" pitchFamily="34" charset="-128"/>
              </a:rPr>
              <a:t>Nutrients and other essential supplies can no longer move through the cells, which eventually die.</a:t>
            </a:r>
          </a:p>
          <a:p>
            <a:endParaRPr lang="en-US" dirty="0"/>
          </a:p>
        </p:txBody>
      </p:sp>
    </p:spTree>
    <p:extLst>
      <p:ext uri="{BB962C8B-B14F-4D97-AF65-F5344CB8AC3E}">
        <p14:creationId xmlns:p14="http://schemas.microsoft.com/office/powerpoint/2010/main" val="28121515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36324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eaLnBrk="1" hangingPunct="1">
              <a:buClr>
                <a:schemeClr val="tx1"/>
              </a:buClr>
              <a:buNone/>
            </a:pPr>
            <a:r>
              <a:rPr lang="en-US" altLang="en-US" sz="1200" dirty="0">
                <a:solidFill>
                  <a:srgbClr val="180F5E"/>
                </a:solidFill>
                <a:latin typeface="Century Gothic" panose="020B0502020202020204" pitchFamily="34" charset="0"/>
              </a:rPr>
              <a:t>Symptoms of Dementia include: Confusion,        disorientation, memory loss and behavior        changes</a:t>
            </a:r>
          </a:p>
          <a:p>
            <a:pPr marL="0" indent="0" eaLnBrk="1" hangingPunct="1">
              <a:buClr>
                <a:schemeClr val="tx1"/>
              </a:buClr>
              <a:buNone/>
            </a:pPr>
            <a:endParaRPr lang="en-US" altLang="en-US" sz="800" dirty="0">
              <a:solidFill>
                <a:srgbClr val="180F5E"/>
              </a:solidFill>
              <a:latin typeface="Century Gothic" panose="020B0502020202020204" pitchFamily="34" charset="0"/>
            </a:endParaRPr>
          </a:p>
          <a:p>
            <a:pPr marL="0" indent="0" eaLnBrk="1" hangingPunct="1">
              <a:buClr>
                <a:schemeClr val="tx1"/>
              </a:buClr>
              <a:buNone/>
            </a:pPr>
            <a:r>
              <a:rPr lang="en-US" altLang="en-US" sz="1200" dirty="0">
                <a:solidFill>
                  <a:srgbClr val="180F5E"/>
                </a:solidFill>
                <a:latin typeface="Century Gothic" panose="020B0502020202020204" pitchFamily="34" charset="0"/>
              </a:rPr>
              <a:t>Symptoms and Stress</a:t>
            </a:r>
          </a:p>
          <a:p>
            <a:pPr marL="0" indent="0" eaLnBrk="1" hangingPunct="1">
              <a:buClr>
                <a:schemeClr val="tx1"/>
              </a:buClr>
              <a:buNone/>
            </a:pPr>
            <a:endParaRPr lang="en-US" altLang="en-US" sz="800" dirty="0">
              <a:solidFill>
                <a:srgbClr val="180F5E"/>
              </a:solidFill>
              <a:latin typeface="Century Gothic" panose="020B0502020202020204" pitchFamily="34" charset="0"/>
            </a:endParaRPr>
          </a:p>
          <a:p>
            <a:pPr marL="0" indent="0" eaLnBrk="1" hangingPunct="1">
              <a:buClr>
                <a:schemeClr val="tx1"/>
              </a:buClr>
              <a:buNone/>
            </a:pPr>
            <a:r>
              <a:rPr lang="en-US" altLang="en-US" sz="1200" dirty="0">
                <a:solidFill>
                  <a:srgbClr val="180F5E"/>
                </a:solidFill>
                <a:latin typeface="Century Gothic" panose="020B0502020202020204" pitchFamily="34" charset="0"/>
              </a:rPr>
              <a:t>As the disease progresses, the stress threshold decreases</a:t>
            </a:r>
          </a:p>
          <a:p>
            <a:endParaRPr lang="en-US" dirty="0"/>
          </a:p>
        </p:txBody>
      </p:sp>
    </p:spTree>
    <p:extLst>
      <p:ext uri="{BB962C8B-B14F-4D97-AF65-F5344CB8AC3E}">
        <p14:creationId xmlns:p14="http://schemas.microsoft.com/office/powerpoint/2010/main" val="3367440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eaLnBrk="1" hangingPunct="1"/>
            <a:r>
              <a:rPr lang="en-US" altLang="en-US" sz="1200" dirty="0">
                <a:latin typeface="Century Gothic" panose="020B0502020202020204" pitchFamily="34" charset="0"/>
              </a:rPr>
              <a:t>Ask questions of the family rather than directly of the person. Will help keep stress levels down.</a:t>
            </a:r>
          </a:p>
          <a:p>
            <a:pPr marL="0" indent="0" eaLnBrk="1" hangingPunct="1">
              <a:buNone/>
            </a:pPr>
            <a:endParaRPr lang="en-US" altLang="en-US" sz="200" dirty="0">
              <a:latin typeface="Century Gothic" panose="020B0502020202020204" pitchFamily="34" charset="0"/>
            </a:endParaRPr>
          </a:p>
          <a:p>
            <a:pPr eaLnBrk="1" hangingPunct="1"/>
            <a:r>
              <a:rPr lang="en-US" altLang="en-US" sz="1200" dirty="0">
                <a:latin typeface="Century Gothic" panose="020B0502020202020204" pitchFamily="34" charset="0"/>
              </a:rPr>
              <a:t>The life story is the best communication tool</a:t>
            </a:r>
          </a:p>
          <a:p>
            <a:pPr marL="0" indent="0" eaLnBrk="1" hangingPunct="1">
              <a:buNone/>
            </a:pPr>
            <a:endParaRPr lang="en-US" altLang="en-US" sz="200" dirty="0">
              <a:latin typeface="Century Gothic" panose="020B0502020202020204" pitchFamily="34" charset="0"/>
            </a:endParaRPr>
          </a:p>
          <a:p>
            <a:pPr eaLnBrk="1" hangingPunct="1"/>
            <a:r>
              <a:rPr lang="en-US" altLang="en-US" sz="1200" dirty="0">
                <a:latin typeface="Century Gothic" panose="020B0502020202020204" pitchFamily="34" charset="0"/>
              </a:rPr>
              <a:t>Find out a few tidbits to use to make a connection to the person</a:t>
            </a:r>
          </a:p>
          <a:p>
            <a:pPr marL="0" indent="0" eaLnBrk="1" hangingPunct="1">
              <a:buNone/>
            </a:pPr>
            <a:endParaRPr lang="en-US" altLang="en-US" sz="200" dirty="0">
              <a:latin typeface="Century Gothic" panose="020B0502020202020204" pitchFamily="34" charset="0"/>
            </a:endParaRPr>
          </a:p>
          <a:p>
            <a:pPr eaLnBrk="1" hangingPunct="1"/>
            <a:r>
              <a:rPr lang="en-US" altLang="en-US" sz="1200" dirty="0">
                <a:latin typeface="Century Gothic" panose="020B0502020202020204" pitchFamily="34" charset="0"/>
              </a:rPr>
              <a:t>In Alzheimer’s disease, all behavior is communication.</a:t>
            </a:r>
          </a:p>
          <a:p>
            <a:endParaRPr lang="en-US" dirty="0"/>
          </a:p>
        </p:txBody>
      </p:sp>
    </p:spTree>
    <p:extLst>
      <p:ext uri="{BB962C8B-B14F-4D97-AF65-F5344CB8AC3E}">
        <p14:creationId xmlns:p14="http://schemas.microsoft.com/office/powerpoint/2010/main" val="3437768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eaLnBrk="1" hangingPunct="1">
              <a:spcBef>
                <a:spcPct val="0"/>
              </a:spcBef>
            </a:pPr>
            <a:r>
              <a:rPr lang="en-US" altLang="en-US" sz="1200" dirty="0"/>
              <a:t>The language in the Wisconsin State Statutes says:</a:t>
            </a:r>
          </a:p>
          <a:p>
            <a:pPr eaLnBrk="1" hangingPunct="1">
              <a:spcBef>
                <a:spcPct val="0"/>
              </a:spcBef>
            </a:pPr>
            <a:endParaRPr lang="en-US" altLang="en-US" sz="1200" dirty="0"/>
          </a:p>
          <a:p>
            <a:pPr eaLnBrk="1" hangingPunct="1">
              <a:spcBef>
                <a:spcPct val="0"/>
              </a:spcBef>
            </a:pPr>
            <a:r>
              <a:rPr lang="en-US" altLang="en-US" sz="1200" dirty="0"/>
              <a:t>An </a:t>
            </a:r>
            <a:r>
              <a:rPr lang="en-US" altLang="en-US" sz="1200" b="1" dirty="0"/>
              <a:t>adult at risk</a:t>
            </a:r>
            <a:r>
              <a:rPr lang="en-US" altLang="en-US" sz="1200" dirty="0"/>
              <a:t> is any adult who has a physical or mental condition that substantially impairs his or her ability to care for his or her needs and is at risk of experiencing or has experienced or is currently experiencing abuse, neglect or financial exploitation.</a:t>
            </a:r>
          </a:p>
          <a:p>
            <a:pPr eaLnBrk="1" hangingPunct="1">
              <a:spcBef>
                <a:spcPct val="0"/>
              </a:spcBef>
            </a:pPr>
            <a:endParaRPr lang="en-US" altLang="en-US" sz="1200" dirty="0"/>
          </a:p>
          <a:p>
            <a:pPr eaLnBrk="1" hangingPunct="1">
              <a:spcBef>
                <a:spcPct val="0"/>
              </a:spcBef>
            </a:pPr>
            <a:r>
              <a:rPr lang="en-US" altLang="en-US" sz="1200" dirty="0"/>
              <a:t>However, a person who is </a:t>
            </a:r>
            <a:r>
              <a:rPr lang="en-US" altLang="en-US" sz="1200" b="1" dirty="0"/>
              <a:t>aged 60 or older</a:t>
            </a:r>
            <a:r>
              <a:rPr lang="en-US" altLang="en-US" sz="1200" dirty="0"/>
              <a:t> who is experiencing or has experienced or is at risk of experiencing any of those types of abuse, exploitation or neglect, is defined as an </a:t>
            </a:r>
            <a:r>
              <a:rPr lang="en-US" altLang="en-US" sz="1200" b="1" dirty="0"/>
              <a:t>ELDER ADULT AT RISK</a:t>
            </a:r>
          </a:p>
          <a:p>
            <a:pPr eaLnBrk="1" hangingPunct="1">
              <a:spcBef>
                <a:spcPct val="0"/>
              </a:spcBef>
            </a:pPr>
            <a:endParaRPr lang="en-US" altLang="en-US" sz="1200" b="1" dirty="0"/>
          </a:p>
          <a:p>
            <a:pPr eaLnBrk="1" hangingPunct="1">
              <a:spcBef>
                <a:spcPct val="0"/>
              </a:spcBef>
            </a:pPr>
            <a:r>
              <a:rPr lang="en-US" altLang="en-US" sz="1200" dirty="0"/>
              <a:t>So, in order to be considered an adult at risk a person under age 60 has to have a physical and/or mental condition that limits their ability to care for themselves but….</a:t>
            </a:r>
          </a:p>
          <a:p>
            <a:pPr eaLnBrk="1" hangingPunct="1">
              <a:spcBef>
                <a:spcPct val="0"/>
              </a:spcBef>
            </a:pPr>
            <a:endParaRPr lang="en-US" altLang="en-US" sz="1200" dirty="0"/>
          </a:p>
          <a:p>
            <a:pPr eaLnBrk="1" hangingPunct="1">
              <a:spcBef>
                <a:spcPct val="0"/>
              </a:spcBef>
            </a:pPr>
            <a:r>
              <a:rPr lang="en-US" altLang="en-US" sz="1200" dirty="0"/>
              <a:t>Elder Abuse investigations will take place for people who are over the age of 60 even if they don’t have a physical or mental impairment because of the vulnerability of age.</a:t>
            </a:r>
          </a:p>
          <a:p>
            <a:pPr eaLnBrk="1" hangingPunct="1">
              <a:spcBef>
                <a:spcPct val="0"/>
              </a:spcBef>
            </a:pPr>
            <a:endParaRPr lang="en-US" altLang="en-US" sz="1200" dirty="0"/>
          </a:p>
          <a:p>
            <a:pPr eaLnBrk="1" hangingPunct="1">
              <a:spcBef>
                <a:spcPct val="0"/>
              </a:spcBef>
            </a:pPr>
            <a:r>
              <a:rPr lang="en-US" altLang="en-US" sz="1200" dirty="0"/>
              <a:t>A person aged 60+ is already an adult at risk simply because of their age.  </a:t>
            </a:r>
          </a:p>
          <a:p>
            <a:endParaRPr lang="en-US" dirty="0"/>
          </a:p>
        </p:txBody>
      </p:sp>
    </p:spTree>
    <p:extLst>
      <p:ext uri="{BB962C8B-B14F-4D97-AF65-F5344CB8AC3E}">
        <p14:creationId xmlns:p14="http://schemas.microsoft.com/office/powerpoint/2010/main" val="401785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Raising</a:t>
            </a:r>
            <a:r>
              <a:rPr lang="en-US" baseline="0" dirty="0"/>
              <a:t> awareness of Elder Abuse is a Social Justice Issue.  We believe that Older adults should have an opportunity to continue to live free from abuse.  Elder abuse is common and significantly under reported.  The consequences of Elder abuse are significant not only to the victim but to our systems of care and our communities and infrastructure.  Presentations like this allow for the community to become aware of the issues and hopefully promote further prevention and advocacy for additional supports for victims and victim services in our community.</a:t>
            </a:r>
            <a:endParaRPr lang="en-US" dirty="0"/>
          </a:p>
          <a:p>
            <a:endParaRPr lang="en-US" dirty="0"/>
          </a:p>
        </p:txBody>
      </p:sp>
    </p:spTree>
    <p:extLst>
      <p:ext uri="{BB962C8B-B14F-4D97-AF65-F5344CB8AC3E}">
        <p14:creationId xmlns:p14="http://schemas.microsoft.com/office/powerpoint/2010/main" val="1945790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eaLnBrk="1" hangingPunct="1">
              <a:spcBef>
                <a:spcPct val="0"/>
              </a:spcBef>
            </a:pPr>
            <a:r>
              <a:rPr lang="en-US" altLang="en-US" dirty="0"/>
              <a:t>For the purpose of this Presentation, we will be using</a:t>
            </a:r>
            <a:r>
              <a:rPr lang="en-US" altLang="en-US" baseline="0" dirty="0"/>
              <a:t> the Abuse Definitions from </a:t>
            </a:r>
            <a:r>
              <a:rPr lang="en-US" altLang="en-US" dirty="0"/>
              <a:t>Wisconsin Statute 46.90 states that "Elder adult at risk" means any  person age 60 or older who has experienced, is currently experiencing, or is at risk of experiencing abuse:</a:t>
            </a:r>
          </a:p>
          <a:p>
            <a:pPr eaLnBrk="1" hangingPunct="1">
              <a:spcBef>
                <a:spcPct val="0"/>
              </a:spcBef>
            </a:pPr>
            <a:r>
              <a:rPr lang="en-US" altLang="en-US" dirty="0"/>
              <a:t> </a:t>
            </a:r>
          </a:p>
          <a:p>
            <a:pPr eaLnBrk="1" hangingPunct="1">
              <a:spcBef>
                <a:spcPct val="0"/>
              </a:spcBef>
            </a:pPr>
            <a:r>
              <a:rPr lang="en-US" altLang="en-US" dirty="0"/>
              <a:t>Physical Abuse: means the intentional or reckless </a:t>
            </a:r>
            <a:r>
              <a:rPr lang="en-US" altLang="en-US" dirty="0" err="1"/>
              <a:t>inflicition</a:t>
            </a:r>
            <a:r>
              <a:rPr lang="en-US" altLang="en-US" dirty="0"/>
              <a:t> of bodily-harm.  </a:t>
            </a:r>
          </a:p>
          <a:p>
            <a:pPr eaLnBrk="1" hangingPunct="1">
              <a:spcBef>
                <a:spcPct val="0"/>
              </a:spcBef>
            </a:pPr>
            <a:r>
              <a:rPr lang="en-US" altLang="en-US" dirty="0"/>
              <a:t>Emotional Abuse: means language or behavior that serves no legitimate purpose and is intended to be intimidating, humiliating, threatening, frightening, or otherwise </a:t>
            </a:r>
            <a:r>
              <a:rPr lang="en-US" altLang="en-US" dirty="0" err="1"/>
              <a:t>harrassing</a:t>
            </a:r>
            <a:r>
              <a:rPr lang="en-US" altLang="en-US" dirty="0"/>
              <a:t>, and that does or </a:t>
            </a:r>
            <a:r>
              <a:rPr lang="en-US" altLang="en-US" dirty="0" err="1"/>
              <a:t>resonably</a:t>
            </a:r>
            <a:r>
              <a:rPr lang="en-US" altLang="en-US" dirty="0"/>
              <a:t> could intimidate, humiliate, threaten, frighten, or otherwise </a:t>
            </a:r>
            <a:r>
              <a:rPr lang="en-US" altLang="en-US" dirty="0" err="1"/>
              <a:t>harrass</a:t>
            </a:r>
            <a:r>
              <a:rPr lang="en-US" altLang="en-US" dirty="0"/>
              <a:t> the individual to whom the conduct or language is directed. </a:t>
            </a:r>
          </a:p>
          <a:p>
            <a:pPr eaLnBrk="1" hangingPunct="1">
              <a:spcBef>
                <a:spcPct val="0"/>
              </a:spcBef>
            </a:pPr>
            <a:r>
              <a:rPr lang="en-US" altLang="en-US" dirty="0"/>
              <a:t>Sexual Abuse: means when a person has been forced, tricked, threatened or otherwise coerced into sexual contact against one's will. </a:t>
            </a:r>
          </a:p>
          <a:p>
            <a:pPr eaLnBrk="1" hangingPunct="1">
              <a:spcBef>
                <a:spcPct val="0"/>
              </a:spcBef>
            </a:pPr>
            <a:r>
              <a:rPr lang="en-US" altLang="en-US" dirty="0"/>
              <a:t>Treatment without Consent: means the administration of medication to an individual who has not provided informed consent, or the performance of psychosurgery, electroconvulsive therapy, or experimental research of an individual who has not provided informed consent, with the knowledge that no lawful authority exists for the administration or performance. </a:t>
            </a:r>
          </a:p>
          <a:p>
            <a:pPr eaLnBrk="1" hangingPunct="1">
              <a:spcBef>
                <a:spcPct val="0"/>
              </a:spcBef>
            </a:pPr>
            <a:r>
              <a:rPr lang="en-US" altLang="en-US" dirty="0"/>
              <a:t>Unreasonable Confinement or Restraint: includes the intentional and unreasonable confinement of an individual in a locked room, involuntary separation of an individual from his or her living area, use on an individual of physical restraining devices, or the provision </a:t>
            </a:r>
            <a:r>
              <a:rPr lang="en-US" altLang="en-US" dirty="0" err="1"/>
              <a:t>os</a:t>
            </a:r>
            <a:r>
              <a:rPr lang="en-US" altLang="en-US" dirty="0"/>
              <a:t> unnecessary of excessive medication to an individual, but does not include the use or these methods or devices in entities regulated by the department if the methods or devices are employed in a conformance with state and federal standards governing confinement and restraint. </a:t>
            </a:r>
          </a:p>
          <a:p>
            <a:pPr eaLnBrk="1" hangingPunct="1">
              <a:spcBef>
                <a:spcPct val="0"/>
              </a:spcBef>
            </a:pPr>
            <a:r>
              <a:rPr lang="en-US" altLang="en-US" dirty="0"/>
              <a:t>Financial Exploitation: the misuse of an elder's money or property. It includes deception, diverting income, mismanagement of funds and taking money or </a:t>
            </a:r>
            <a:r>
              <a:rPr lang="en-US" altLang="en-US" dirty="0" err="1"/>
              <a:t>posessions</a:t>
            </a:r>
            <a:r>
              <a:rPr lang="en-US" altLang="en-US" dirty="0"/>
              <a:t> against a person's will. </a:t>
            </a:r>
          </a:p>
          <a:p>
            <a:pPr eaLnBrk="1" hangingPunct="1">
              <a:spcBef>
                <a:spcPct val="0"/>
              </a:spcBef>
            </a:pPr>
            <a:r>
              <a:rPr lang="en-US" altLang="en-US" dirty="0"/>
              <a:t>Neglect: "occurs when a caregiver's failure to provide adequate food, shelter, clothing, medical or dental care results in significant danger to the physical or mental health of an older person in his/her care". </a:t>
            </a:r>
          </a:p>
          <a:p>
            <a:pPr eaLnBrk="1" hangingPunct="1">
              <a:spcBef>
                <a:spcPct val="0"/>
              </a:spcBef>
            </a:pPr>
            <a:r>
              <a:rPr lang="en-US" altLang="en-US" dirty="0"/>
              <a:t>Self-Neglect: "a significant danger to an elder person's physical or mental health because the elder person is unable or fails to provide him/herself with adequate food, shelter, clothing, medical or dental care".</a:t>
            </a:r>
          </a:p>
          <a:p>
            <a:pPr eaLnBrk="1" hangingPunct="1">
              <a:spcBef>
                <a:spcPct val="0"/>
              </a:spcBef>
            </a:pPr>
            <a:endParaRPr lang="en-US" altLang="en-US" dirty="0"/>
          </a:p>
          <a:p>
            <a:pPr eaLnBrk="1" hangingPunct="1">
              <a:spcBef>
                <a:spcPct val="0"/>
              </a:spcBef>
            </a:pPr>
            <a:r>
              <a:rPr lang="en-US" altLang="en-US" dirty="0"/>
              <a:t> </a:t>
            </a:r>
          </a:p>
          <a:p>
            <a:endParaRPr lang="en-US" dirty="0"/>
          </a:p>
        </p:txBody>
      </p:sp>
    </p:spTree>
    <p:extLst>
      <p:ext uri="{BB962C8B-B14F-4D97-AF65-F5344CB8AC3E}">
        <p14:creationId xmlns:p14="http://schemas.microsoft.com/office/powerpoint/2010/main" val="893156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Elder abuse can happen to anyone and occur at any place, including the person’s home, an assisted living facility, a nursing facility or in a hospital. It can affect elderly persons of all socioeconomic groups, races, and cultures. Surprisingly, most of the mistreatment of the elderly comes from family members in the patient’s own home.</a:t>
            </a:r>
          </a:p>
          <a:p>
            <a:endParaRPr lang="en-US" dirty="0"/>
          </a:p>
          <a:p>
            <a:r>
              <a:rPr lang="en-US" dirty="0"/>
              <a:t>These factors place a person at increased risk of elder abuse.  SOCIAL</a:t>
            </a:r>
            <a:r>
              <a:rPr lang="en-US" baseline="0" dirty="0"/>
              <a:t> ISOLATION!!  Especially now time of Pandemic and restrictions</a:t>
            </a:r>
          </a:p>
          <a:p>
            <a:r>
              <a:rPr lang="en-US" baseline="0" dirty="0"/>
              <a:t>	Cognitive Decline – Estimate that 50% of persons with Dementia have exp. Abuse National Council Elder Abuse 2008</a:t>
            </a:r>
          </a:p>
          <a:p>
            <a:endParaRPr lang="en-US" dirty="0"/>
          </a:p>
          <a:p>
            <a:r>
              <a:rPr lang="en-US" dirty="0"/>
              <a:t>Those at the greatest risk for elder abuse are home-bound elders, women, individuals older than 80, and those who live in isolated conditions.</a:t>
            </a:r>
          </a:p>
          <a:p>
            <a:endParaRPr lang="en-US" dirty="0"/>
          </a:p>
          <a:p>
            <a:r>
              <a:rPr lang="en-US" dirty="0"/>
              <a:t>In the Next Couple of Slides we will review some of the warning signs that may</a:t>
            </a:r>
            <a:r>
              <a:rPr lang="en-US" baseline="0" dirty="0"/>
              <a:t> indicate particular concerns of abuse and neglect.</a:t>
            </a:r>
            <a:endParaRPr lang="en-US" dirty="0"/>
          </a:p>
          <a:p>
            <a:endParaRPr lang="en-US" dirty="0"/>
          </a:p>
        </p:txBody>
      </p:sp>
    </p:spTree>
    <p:extLst>
      <p:ext uri="{BB962C8B-B14F-4D97-AF65-F5344CB8AC3E}">
        <p14:creationId xmlns:p14="http://schemas.microsoft.com/office/powerpoint/2010/main" val="475982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ltLang="en-US" sz="1200" dirty="0"/>
              <a:t>Elder abuse is about power and control and can be part of a complicated cycle of family violence.    </a:t>
            </a:r>
          </a:p>
          <a:p>
            <a:endParaRPr lang="en-US" altLang="en-US" sz="1200" dirty="0"/>
          </a:p>
          <a:p>
            <a:r>
              <a:rPr lang="en-US" altLang="en-US" sz="1200" dirty="0"/>
              <a:t>Stress can be a contributing factor in some abusive situations.  In such cases, the abuse is a negative reaction to stress.</a:t>
            </a:r>
          </a:p>
          <a:p>
            <a:endParaRPr lang="en-US" altLang="en-US" sz="1200" dirty="0"/>
          </a:p>
          <a:p>
            <a:r>
              <a:rPr lang="en-US" altLang="en-US" sz="1200" dirty="0"/>
              <a:t>If there is a need for services to ensure safety and improve life quality, the Department on Aging can help to get those services in place.</a:t>
            </a:r>
          </a:p>
          <a:p>
            <a:endParaRPr lang="en-US" altLang="en-US" sz="1200" dirty="0"/>
          </a:p>
          <a:p>
            <a:endParaRPr lang="en-US" altLang="en-US" sz="1200" dirty="0"/>
          </a:p>
          <a:p>
            <a:r>
              <a:rPr lang="en-US" altLang="en-US" sz="1200" dirty="0"/>
              <a:t>When an abuser is in control, elder persons may not be allowed to speak for themselves.  They may not be allowed to speak to others without the presence of the suspected abuser.  The way that the elder interacts with others in their lives and with people outside the relationship may be clues to problems.</a:t>
            </a:r>
          </a:p>
          <a:p>
            <a:endParaRPr lang="en-US" altLang="en-US" sz="1200" dirty="0"/>
          </a:p>
          <a:p>
            <a:r>
              <a:rPr lang="en-US" altLang="en-US" sz="1200" dirty="0"/>
              <a:t>Any of the behaviors on this slide could be clues:</a:t>
            </a:r>
          </a:p>
          <a:p>
            <a:endParaRPr lang="en-US" altLang="en-US" sz="1200" dirty="0"/>
          </a:p>
          <a:p>
            <a:pPr>
              <a:buFontTx/>
              <a:buChar char="•"/>
            </a:pPr>
            <a:r>
              <a:rPr lang="en-US" altLang="en-US" sz="1200" dirty="0"/>
              <a:t>Obvious absence of assistance, attitudes of indifference or anger toward the dependent person</a:t>
            </a:r>
          </a:p>
          <a:p>
            <a:pPr>
              <a:buFontTx/>
              <a:buChar char="•"/>
            </a:pPr>
            <a:r>
              <a:rPr lang="en-US" altLang="en-US" sz="1200" dirty="0"/>
              <a:t>Family member or caregiver “blames” the elder person (for example, accusation that incontinence is a deliberate act)</a:t>
            </a:r>
          </a:p>
          <a:p>
            <a:pPr>
              <a:buFontTx/>
              <a:buChar char="•"/>
            </a:pPr>
            <a:r>
              <a:rPr lang="en-US" altLang="en-US" sz="1200" dirty="0"/>
              <a:t>Aggressive behavior towards the elder</a:t>
            </a:r>
          </a:p>
          <a:p>
            <a:pPr>
              <a:buFontTx/>
              <a:buChar char="•"/>
            </a:pPr>
            <a:r>
              <a:rPr lang="en-US" altLang="en-US" sz="1200" dirty="0"/>
              <a:t>Previous history of abuse to others</a:t>
            </a:r>
          </a:p>
          <a:p>
            <a:pPr>
              <a:buFontTx/>
              <a:buChar char="•"/>
            </a:pPr>
            <a:r>
              <a:rPr lang="en-US" altLang="en-US" sz="1200" dirty="0"/>
              <a:t>Withholding of security and/or affection</a:t>
            </a:r>
          </a:p>
          <a:p>
            <a:pPr>
              <a:buFontTx/>
              <a:buChar char="•"/>
            </a:pPr>
            <a:r>
              <a:rPr lang="en-US" altLang="en-US" sz="1200" dirty="0"/>
              <a:t>Does the suspected abuser have a previous history of violence or abuse to others?</a:t>
            </a:r>
          </a:p>
          <a:p>
            <a:pPr>
              <a:buFontTx/>
              <a:buChar char="•"/>
            </a:pPr>
            <a:r>
              <a:rPr lang="en-US" altLang="en-US" sz="1200" dirty="0"/>
              <a:t>Flirtation, coyness, touchiness (could indicate an inappropriate sexual relationship)</a:t>
            </a:r>
          </a:p>
          <a:p>
            <a:pPr>
              <a:buFontTx/>
              <a:buChar char="•"/>
            </a:pPr>
            <a:r>
              <a:rPr lang="en-US" altLang="en-US" sz="1200" dirty="0"/>
              <a:t>Is the elder subjected to isolation or restriction of activity within the family unit or</a:t>
            </a:r>
          </a:p>
          <a:p>
            <a:pPr>
              <a:buFontTx/>
              <a:buChar char="•"/>
            </a:pPr>
            <a:r>
              <a:rPr lang="en-US" altLang="en-US" sz="1200" dirty="0"/>
              <a:t>are they socially isolated in general?</a:t>
            </a:r>
          </a:p>
          <a:p>
            <a:pPr>
              <a:buFontTx/>
              <a:buChar char="•"/>
            </a:pPr>
            <a:r>
              <a:rPr lang="en-US" altLang="en-US" sz="1200" dirty="0"/>
              <a:t>Are there accounts of incidents by other persons who may be involved (family, friends/others, victim)</a:t>
            </a:r>
          </a:p>
          <a:p>
            <a:pPr>
              <a:buFontTx/>
              <a:buChar char="•"/>
            </a:pPr>
            <a:r>
              <a:rPr lang="en-US" altLang="en-US" sz="1200" dirty="0"/>
              <a:t>Is there an unwillingness or reluctance to comply with service providers in planning for care?</a:t>
            </a:r>
          </a:p>
          <a:p>
            <a:pPr>
              <a:buFontTx/>
              <a:buChar char="•"/>
            </a:pPr>
            <a:endParaRPr lang="en-US" altLang="en-US" sz="1200" dirty="0"/>
          </a:p>
          <a:p>
            <a:r>
              <a:rPr lang="en-US" altLang="en-US" sz="1200" b="1" dirty="0"/>
              <a:t>It is important to know that a GUARDIAN cannot refuse an investigation...  Only the elder can refuse.</a:t>
            </a:r>
          </a:p>
          <a:p>
            <a:endParaRPr lang="en-US" altLang="en-US" sz="1200" b="1" dirty="0"/>
          </a:p>
          <a:p>
            <a:r>
              <a:rPr lang="en-US" altLang="en-US" sz="1200" dirty="0"/>
              <a:t>If victims are afraid of the abuser or afraid of what might happen if they tell on the abuser, they may cover up signs of abuse because they are afraid. The victim may want to protect family members who are abusers. </a:t>
            </a:r>
          </a:p>
          <a:p>
            <a:endParaRPr lang="en-US" altLang="en-US" sz="1200" dirty="0"/>
          </a:p>
          <a:p>
            <a:r>
              <a:rPr lang="en-US" altLang="en-US" sz="1200" dirty="0"/>
              <a:t>Abusers can use family relationships as a “cover”. This can contribute to the elder’s reluctance to ask for help and to an outsider’s ability to realize that something is wrong.</a:t>
            </a:r>
          </a:p>
          <a:p>
            <a:endParaRPr lang="en-US" altLang="en-US" sz="1200" dirty="0"/>
          </a:p>
          <a:p>
            <a:r>
              <a:rPr lang="en-US" altLang="en-US" sz="1200" dirty="0"/>
              <a:t>Abusers may also shift “blame” to the elder victim,  which can make the elder feel that the abuse is their own fault...that they deserve abusive treatment. </a:t>
            </a:r>
          </a:p>
          <a:p>
            <a:endParaRPr lang="en-US" altLang="en-US" sz="1200" dirty="0"/>
          </a:p>
          <a:p>
            <a:r>
              <a:rPr lang="en-US" altLang="en-US" sz="1200" dirty="0"/>
              <a:t>Elder abuse is often part of a complicated cycle of family violence. </a:t>
            </a:r>
          </a:p>
          <a:p>
            <a:endParaRPr lang="en-US" altLang="en-US" sz="1200" dirty="0"/>
          </a:p>
          <a:p>
            <a:r>
              <a:rPr lang="en-US" altLang="en-US" sz="1200" b="1" dirty="0"/>
              <a:t>Research studies continue to show that over three-fourths of abusers are close family members or people with whom the victim has an ongoing trusting relationship.</a:t>
            </a:r>
          </a:p>
          <a:p>
            <a:endParaRPr lang="en-US" altLang="en-US" sz="1200" b="1" dirty="0"/>
          </a:p>
          <a:p>
            <a:endParaRPr lang="en-US" dirty="0"/>
          </a:p>
        </p:txBody>
      </p:sp>
    </p:spTree>
    <p:extLst>
      <p:ext uri="{BB962C8B-B14F-4D97-AF65-F5344CB8AC3E}">
        <p14:creationId xmlns:p14="http://schemas.microsoft.com/office/powerpoint/2010/main" val="131206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C83012-68E5-A443-9F92-1A688CE5B16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Click to edit Master title style"/>
          <p:cNvSpPr txBox="1">
            <a:spLocks noGrp="1"/>
          </p:cNvSpPr>
          <p:nvPr>
            <p:ph type="title" hasCustomPrompt="1"/>
          </p:nvPr>
        </p:nvSpPr>
        <p:spPr>
          <a:xfrm>
            <a:off x="1524000" y="1122362"/>
            <a:ext cx="9144000" cy="2286000"/>
          </a:xfrm>
          <a:prstGeom prst="rect">
            <a:avLst/>
          </a:prstGeom>
        </p:spPr>
        <p:txBody>
          <a:bodyPr anchor="b"/>
          <a:lstStyle>
            <a:lvl1pPr algn="ctr">
              <a:defRPr sz="6000">
                <a:solidFill>
                  <a:srgbClr val="FFFFFF"/>
                </a:solidFill>
              </a:defRPr>
            </a:lvl1pPr>
          </a:lstStyle>
          <a:p>
            <a:r>
              <a:rPr dirty="0"/>
              <a:t>Click to edit</a:t>
            </a:r>
            <a:br>
              <a:rPr lang="en-US" dirty="0"/>
            </a:br>
            <a:r>
              <a:rPr dirty="0"/>
              <a:t>Master </a:t>
            </a:r>
            <a:r>
              <a:rPr lang="en-US" dirty="0"/>
              <a:t>T</a:t>
            </a:r>
            <a:r>
              <a:rPr dirty="0"/>
              <a:t>itle</a:t>
            </a:r>
          </a:p>
        </p:txBody>
      </p:sp>
      <p:sp>
        <p:nvSpPr>
          <p:cNvPr id="16" name="Body Level One…"/>
          <p:cNvSpPr txBox="1">
            <a:spLocks noGrp="1"/>
          </p:cNvSpPr>
          <p:nvPr>
            <p:ph type="body" sz="quarter" idx="1" hasCustomPrompt="1"/>
          </p:nvPr>
        </p:nvSpPr>
        <p:spPr>
          <a:xfrm>
            <a:off x="1524000" y="3602037"/>
            <a:ext cx="9144000" cy="1655763"/>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3200">
                <a:solidFill>
                  <a:srgbClr val="FFFF00"/>
                </a:solidFill>
              </a:defRPr>
            </a:lvl1pPr>
            <a:lvl2pPr marL="0" indent="457200" algn="ctr">
              <a:buSzTx/>
              <a:buFontTx/>
              <a:buNone/>
              <a:defRPr sz="3200">
                <a:solidFill>
                  <a:srgbClr val="FFFF00"/>
                </a:solidFill>
              </a:defRPr>
            </a:lvl2pPr>
            <a:lvl3pPr marL="0" indent="914400" algn="ctr">
              <a:buSzTx/>
              <a:buFontTx/>
              <a:buNone/>
              <a:defRPr sz="3200">
                <a:solidFill>
                  <a:srgbClr val="FFFF00"/>
                </a:solidFill>
              </a:defRPr>
            </a:lvl3pPr>
            <a:lvl4pPr marL="0" indent="1371600" algn="ctr">
              <a:buSzTx/>
              <a:buFontTx/>
              <a:buNone/>
              <a:defRPr sz="3200">
                <a:solidFill>
                  <a:srgbClr val="FFFF00"/>
                </a:solidFill>
              </a:defRPr>
            </a:lvl4pPr>
            <a:lvl5pPr marL="0" indent="1828800" algn="ctr">
              <a:buSzTx/>
              <a:buFontTx/>
              <a:buNone/>
              <a:defRPr sz="3200">
                <a:solidFill>
                  <a:srgbClr val="FFFF00"/>
                </a:solidFill>
              </a:defRPr>
            </a:lvl5pPr>
          </a:lstStyle>
          <a:p>
            <a:r>
              <a:rPr lang="en-US" dirty="0"/>
              <a:t>Text text text text</a:t>
            </a:r>
            <a:r>
              <a:rPr dirty="0"/>
              <a:t> </a:t>
            </a:r>
            <a:r>
              <a:rPr lang="en-US" dirty="0"/>
              <a:t>text text text</a:t>
            </a:r>
          </a:p>
          <a:p>
            <a:pPr marL="0" marR="0" lvl="0" indent="0" algn="ctr" defTabSz="914400" rtl="0" eaLnBrk="1" fontAlgn="auto" latinLnBrk="0" hangingPunct="1">
              <a:lnSpc>
                <a:spcPct val="90000"/>
              </a:lnSpc>
              <a:spcBef>
                <a:spcPts val="1000"/>
              </a:spcBef>
              <a:spcAft>
                <a:spcPts val="0"/>
              </a:spcAft>
              <a:buClrTx/>
              <a:buSzTx/>
              <a:buFontTx/>
              <a:buNone/>
              <a:tabLst/>
              <a:defRPr/>
            </a:pPr>
            <a:r>
              <a:rPr lang="en-US" dirty="0"/>
              <a:t>text text text text text text text</a:t>
            </a:r>
          </a:p>
          <a:p>
            <a:pPr marL="0" marR="0" lvl="0" indent="0" algn="ctr" defTabSz="914400" rtl="0" eaLnBrk="1" fontAlgn="auto" latinLnBrk="0" hangingPunct="1">
              <a:lnSpc>
                <a:spcPct val="90000"/>
              </a:lnSpc>
              <a:spcBef>
                <a:spcPts val="1000"/>
              </a:spcBef>
              <a:spcAft>
                <a:spcPts val="0"/>
              </a:spcAft>
              <a:buClrTx/>
              <a:buSzTx/>
              <a:buFontTx/>
              <a:buNone/>
              <a:tabLst/>
              <a:defRPr/>
            </a:pPr>
            <a:r>
              <a:rPr lang="en-US" dirty="0"/>
              <a:t>text text text text text text text</a:t>
            </a:r>
          </a:p>
          <a:p>
            <a:endParaRPr dirty="0"/>
          </a:p>
        </p:txBody>
      </p:sp>
      <p:sp>
        <p:nvSpPr>
          <p:cNvPr id="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Fram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BEE0F11-9832-B246-8B50-1D297B4954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5695951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4" name="Title Text"/>
          <p:cNvSpPr txBox="1">
            <a:spLocks noGrp="1"/>
          </p:cNvSpPr>
          <p:nvPr>
            <p:ph type="title"/>
          </p:nvPr>
        </p:nvSpPr>
        <p:spPr>
          <a:prstGeom prst="rect">
            <a:avLst/>
          </a:prstGeom>
        </p:spPr>
        <p:txBody>
          <a:bodyPr/>
          <a:lstStyle/>
          <a:p>
            <a:r>
              <a:rPr dirty="0"/>
              <a:t>Title Text</a:t>
            </a:r>
          </a:p>
        </p:txBody>
      </p:sp>
      <p:sp>
        <p:nvSpPr>
          <p:cNvPr id="25" name="Body Level One…"/>
          <p:cNvSpPr txBox="1">
            <a:spLocks noGrp="1"/>
          </p:cNvSpPr>
          <p:nvPr>
            <p:ph type="body" idx="1" hasCustomPrompt="1"/>
          </p:nvPr>
        </p:nvSpPr>
        <p:spPr>
          <a:prstGeom prst="rect">
            <a:avLst/>
          </a:prstGeom>
        </p:spPr>
        <p:txBody>
          <a:bodyPr/>
          <a:lstStyle>
            <a:lvl1pPr>
              <a:defRPr/>
            </a:lvl1pPr>
          </a:lstStyle>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3" name="Title Text"/>
          <p:cNvSpPr txBox="1">
            <a:spLocks noGrp="1"/>
          </p:cNvSpPr>
          <p:nvPr>
            <p:ph type="title" hasCustomPrompt="1"/>
          </p:nvPr>
        </p:nvSpPr>
        <p:spPr>
          <a:xfrm>
            <a:off x="831850" y="1709738"/>
            <a:ext cx="10515600" cy="2852737"/>
          </a:xfrm>
          <a:prstGeom prst="rect">
            <a:avLst/>
          </a:prstGeom>
        </p:spPr>
        <p:txBody>
          <a:bodyPr anchor="b"/>
          <a:lstStyle>
            <a:lvl1pPr>
              <a:defRPr sz="6000">
                <a:solidFill>
                  <a:srgbClr val="009193"/>
                </a:solidFill>
              </a:defRPr>
            </a:lvl1pPr>
          </a:lstStyle>
          <a:p>
            <a:r>
              <a:rPr lang="en-US" dirty="0"/>
              <a:t>Section </a:t>
            </a:r>
            <a:r>
              <a:rPr dirty="0"/>
              <a:t>Title</a:t>
            </a:r>
          </a:p>
        </p:txBody>
      </p:sp>
      <p:sp>
        <p:nvSpPr>
          <p:cNvPr id="34" name="Body Level One…"/>
          <p:cNvSpPr txBox="1">
            <a:spLocks noGrp="1"/>
          </p:cNvSpPr>
          <p:nvPr>
            <p:ph type="body" sz="quarter" idx="1" hasCustomPrompt="1"/>
          </p:nvPr>
        </p:nvSpPr>
        <p:spPr>
          <a:xfrm>
            <a:off x="831850" y="4589462"/>
            <a:ext cx="10515600" cy="150018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400">
                <a:solidFill>
                  <a:schemeClr val="tx1"/>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rPr lang="en-US" dirty="0"/>
              <a:t>Text text text text text text text text text text text text text.</a:t>
            </a:r>
          </a:p>
          <a:p>
            <a:pPr marL="0" marR="0" lvl="0" indent="0" algn="l" defTabSz="914400" rtl="0" eaLnBrk="1" fontAlgn="auto" latinLnBrk="0" hangingPunct="1">
              <a:lnSpc>
                <a:spcPct val="90000"/>
              </a:lnSpc>
              <a:spcBef>
                <a:spcPts val="1000"/>
              </a:spcBef>
              <a:spcAft>
                <a:spcPts val="0"/>
              </a:spcAft>
              <a:buClrTx/>
              <a:buSzTx/>
              <a:buFontTx/>
              <a:buNone/>
              <a:tabLst/>
              <a:defRPr/>
            </a:pPr>
            <a:r>
              <a:rPr lang="en-US" dirty="0"/>
              <a:t>Text text text text text text text text text text text text text.</a:t>
            </a:r>
          </a:p>
          <a:p>
            <a:endParaRPr dirty="0"/>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42" name="Title Text"/>
          <p:cNvSpPr txBox="1">
            <a:spLocks noGrp="1"/>
          </p:cNvSpPr>
          <p:nvPr>
            <p:ph type="title"/>
          </p:nvPr>
        </p:nvSpPr>
        <p:spPr>
          <a:prstGeom prst="rect">
            <a:avLst/>
          </a:prstGeom>
        </p:spPr>
        <p:txBody>
          <a:bodyPr/>
          <a:lstStyle/>
          <a:p>
            <a:r>
              <a:t>Title Text</a:t>
            </a:r>
          </a:p>
        </p:txBody>
      </p:sp>
      <p:sp>
        <p:nvSpPr>
          <p:cNvPr id="43" name="Body Level One…"/>
          <p:cNvSpPr txBox="1">
            <a:spLocks noGrp="1"/>
          </p:cNvSpPr>
          <p:nvPr>
            <p:ph type="body" sz="half" idx="1" hasCustomPrompt="1"/>
          </p:nvPr>
        </p:nvSpPr>
        <p:spPr>
          <a:xfrm>
            <a:off x="838200" y="1825625"/>
            <a:ext cx="5181600" cy="4351338"/>
          </a:xfrm>
          <a:prstGeom prst="rect">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endParaRPr lang="en-US" dirty="0"/>
          </a:p>
        </p:txBody>
      </p:sp>
      <p:sp>
        <p:nvSpPr>
          <p:cNvPr id="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EFCE943A-D0A3-5F44-929B-2F28B433B0F8}"/>
              </a:ext>
            </a:extLst>
          </p:cNvPr>
          <p:cNvSpPr txBox="1">
            <a:spLocks noGrp="1"/>
          </p:cNvSpPr>
          <p:nvPr>
            <p:ph type="body" sz="half" idx="10" hasCustomPrompt="1"/>
          </p:nvPr>
        </p:nvSpPr>
        <p:spPr>
          <a:xfrm>
            <a:off x="6199430" y="1831064"/>
            <a:ext cx="5181600" cy="4351338"/>
          </a:xfrm>
          <a:prstGeom prst="rect">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1"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52" name="Body Level One…"/>
          <p:cNvSpPr txBox="1">
            <a:spLocks noGrp="1"/>
          </p:cNvSpPr>
          <p:nvPr>
            <p:ph type="body" sz="quarter" idx="1" hasCustomPrompt="1"/>
          </p:nvPr>
        </p:nvSpPr>
        <p:spPr>
          <a:xfrm>
            <a:off x="839787" y="1828800"/>
            <a:ext cx="5157789" cy="328272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3" name="Text Placeholder 4"/>
          <p:cNvSpPr>
            <a:spLocks noGrp="1"/>
          </p:cNvSpPr>
          <p:nvPr>
            <p:ph type="body" sz="quarter" idx="21"/>
          </p:nvPr>
        </p:nvSpPr>
        <p:spPr>
          <a:xfrm>
            <a:off x="6172200" y="1828800"/>
            <a:ext cx="5183188" cy="823913"/>
          </a:xfrm>
          <a:prstGeom prst="rect">
            <a:avLst/>
          </a:prstGeom>
        </p:spPr>
        <p:txBody>
          <a:bodyPr anchor="b"/>
          <a:lstStyle/>
          <a:p>
            <a:pPr marL="0" indent="0">
              <a:buSzTx/>
              <a:buFontTx/>
              <a:buNone/>
              <a:defRPr sz="2400" b="1"/>
            </a:pPr>
            <a:endParaRPr dirty="0"/>
          </a:p>
        </p:txBody>
      </p:sp>
      <p:sp>
        <p:nvSpPr>
          <p:cNvPr id="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1" name="Title Text"/>
          <p:cNvSpPr txBox="1">
            <a:spLocks noGrp="1"/>
          </p:cNvSpPr>
          <p:nvPr>
            <p:ph type="title"/>
          </p:nvPr>
        </p:nvSpPr>
        <p:spPr>
          <a:prstGeom prst="rect">
            <a:avLst/>
          </a:prstGeom>
        </p:spPr>
        <p:txBody>
          <a:bodyPr/>
          <a:lstStyle/>
          <a:p>
            <a:r>
              <a:t>Title Text</a:t>
            </a:r>
          </a:p>
        </p:txBody>
      </p:sp>
      <p:sp>
        <p:nvSpPr>
          <p:cNvPr id="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9FB-4000-CD4A-9B9A-8C6EF84891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7"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78" name="Body Level One…"/>
          <p:cNvSpPr txBox="1">
            <a:spLocks noGrp="1"/>
          </p:cNvSpPr>
          <p:nvPr>
            <p:ph type="body" sz="half" idx="1" hasCustomPrompt="1"/>
          </p:nvPr>
        </p:nvSpPr>
        <p:spPr>
          <a:xfrm>
            <a:off x="5183187" y="987425"/>
            <a:ext cx="6172201" cy="4873625"/>
          </a:xfrm>
          <a:prstGeom prst="rect">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sz="3200"/>
            </a:lvl1pPr>
            <a:lvl2pPr marL="718457" indent="-261257">
              <a:defRPr sz="3200"/>
            </a:lvl2pPr>
            <a:lvl3pPr marL="1219200" indent="-304800">
              <a:defRPr sz="3200"/>
            </a:lvl3pPr>
            <a:lvl4pPr marL="1737360" indent="-365760">
              <a:defRPr sz="3200"/>
            </a:lvl4pPr>
            <a:lvl5pPr marL="2194560" indent="-365760">
              <a:defRPr sz="3200"/>
            </a:lvl5pPr>
          </a:lstStyle>
          <a:p>
            <a:r>
              <a:rPr lang="en-US" dirty="0"/>
              <a:t>Text 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 text.</a:t>
            </a:r>
          </a:p>
          <a:p>
            <a:endParaRPr dirty="0"/>
          </a:p>
        </p:txBody>
      </p:sp>
      <p:sp>
        <p:nvSpPr>
          <p:cNvPr id="79" name="Text Placeholder 3"/>
          <p:cNvSpPr>
            <a:spLocks noGrp="1"/>
          </p:cNvSpPr>
          <p:nvPr>
            <p:ph type="body" sz="quarter" idx="21"/>
          </p:nvPr>
        </p:nvSpPr>
        <p:spPr>
          <a:xfrm>
            <a:off x="839787" y="2057400"/>
            <a:ext cx="3932238" cy="3811588"/>
          </a:xfrm>
          <a:prstGeom prst="rect">
            <a:avLst/>
          </a:prstGeom>
        </p:spPr>
        <p:txBody>
          <a:bodyPr/>
          <a:lstStyle/>
          <a:p>
            <a:pPr marL="0" indent="0">
              <a:buSzTx/>
              <a:buFontTx/>
              <a:buNone/>
              <a:defRPr sz="1600"/>
            </a:pPr>
            <a:endParaRPr dirty="0"/>
          </a:p>
        </p:txBody>
      </p:sp>
      <p:sp>
        <p:nvSpPr>
          <p:cNvPr id="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80F1718-A922-7447-8AF3-205FFDF7AE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7"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88" name="Picture Placeholder 2"/>
          <p:cNvSpPr>
            <a:spLocks noGrp="1"/>
          </p:cNvSpPr>
          <p:nvPr>
            <p:ph type="pic" sz="half" idx="21"/>
          </p:nvPr>
        </p:nvSpPr>
        <p:spPr>
          <a:xfrm>
            <a:off x="5183187" y="987425"/>
            <a:ext cx="6172201" cy="4873625"/>
          </a:xfrm>
          <a:prstGeom prst="rect">
            <a:avLst/>
          </a:prstGeom>
        </p:spPr>
        <p:txBody>
          <a:bodyPr lIns="91439" rIns="91439">
            <a:noAutofit/>
          </a:bodyPr>
          <a:lstStyle/>
          <a:p>
            <a:endParaRPr/>
          </a:p>
        </p:txBody>
      </p:sp>
      <p:sp>
        <p:nvSpPr>
          <p:cNvPr id="89" name="Body Level One…"/>
          <p:cNvSpPr txBox="1">
            <a:spLocks noGrp="1"/>
          </p:cNvSpPr>
          <p:nvPr>
            <p:ph type="body" sz="quarter" idx="1" hasCustomPrompt="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rPr lang="en-US" dirty="0"/>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endParaRPr dirty="0"/>
          </a:p>
        </p:txBody>
      </p:sp>
      <p:sp>
        <p:nvSpPr>
          <p:cNvPr id="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ABBDBD4-F9B9-0946-9AEB-A8636760A49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rPr dirty="0"/>
              <a:t>Title Text</a:t>
            </a:r>
          </a:p>
        </p:txBody>
      </p:sp>
      <p:sp>
        <p:nvSpPr>
          <p:cNvPr id="5"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p:txBody>
      </p:sp>
      <p:sp>
        <p:nvSpPr>
          <p:cNvPr id="6" name="Slide Number"/>
          <p:cNvSpPr txBox="1">
            <a:spLocks noGrp="1"/>
          </p:cNvSpPr>
          <p:nvPr>
            <p:ph type="sldNum" sz="quarter" idx="2"/>
          </p:nvPr>
        </p:nvSpPr>
        <p:spPr>
          <a:xfrm>
            <a:off x="897950" y="6400413"/>
            <a:ext cx="275074" cy="276999"/>
          </a:xfrm>
          <a:prstGeom prst="rect">
            <a:avLst/>
          </a:prstGeom>
          <a:ln w="12700">
            <a:miter lim="400000"/>
          </a:ln>
        </p:spPr>
        <p:txBody>
          <a:bodyPr wrap="none" lIns="45719" rIns="45719" anchor="ctr">
            <a:spAutoFit/>
          </a:bodyPr>
          <a:lstStyle>
            <a:lvl1pPr algn="r">
              <a:defRPr sz="1200">
                <a:solidFill>
                  <a:srgbClr val="888888"/>
                </a:solidFill>
                <a:cs typeface="+mj-cs"/>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j-lt"/>
          <a:ea typeface="Helvetica Neue"/>
          <a:cs typeface="Helvetica Neue"/>
          <a:sym typeface="Helvetica Neue"/>
        </a:defRPr>
      </a:lvl1pPr>
      <a:lvl2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2pPr>
      <a:lvl3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3pPr>
      <a:lvl4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4pPr>
      <a:lvl5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5pPr>
      <a:lvl6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6pPr>
      <a:lvl7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7pPr>
      <a:lvl8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8pPr>
      <a:lvl9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5primariavergedemontision.blogspot.com/2020/06/darrer-repte-del-curs-preparaaaaaats.html" TargetMode="External"/><Relationship Id="rId2" Type="http://schemas.openxmlformats.org/officeDocument/2006/relationships/image" Target="../media/image11.jpg"/><Relationship Id="rId1" Type="http://schemas.openxmlformats.org/officeDocument/2006/relationships/slideLayout" Target="../slideLayouts/slideLayout3.xml"/><Relationship Id="rId4" Type="http://schemas.openxmlformats.org/officeDocument/2006/relationships/hyperlink" Target="https://creativecommons.org/licenses/by-nc-sa/3.0/"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youtube.com/watch?v=A2J8fWDlaEE"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LL_Gq7Shc-Y&amp;t=6s"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alz.org/sewi" TargetMode="Externa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s://county.milwaukee.gov/EN/Department-on-Aging/Elder-Abuse-Referral-For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county.milwaukee.gov/EN/DHHS/DSD/Adult-Protective-Services-Referral-Form"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7.wmf"/><Relationship Id="rId4" Type="http://schemas.openxmlformats.org/officeDocument/2006/relationships/image" Target="../media/image26.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9.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h51Obxf-5Q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306D3-3B86-9645-9E36-B2DF6606B4F3}"/>
              </a:ext>
            </a:extLst>
          </p:cNvPr>
          <p:cNvSpPr>
            <a:spLocks noGrp="1"/>
          </p:cNvSpPr>
          <p:nvPr>
            <p:ph type="title"/>
          </p:nvPr>
        </p:nvSpPr>
        <p:spPr/>
        <p:txBody>
          <a:bodyPr/>
          <a:lstStyle/>
          <a:p>
            <a:r>
              <a:rPr lang="en-US" dirty="0"/>
              <a:t>Caring For Our Elders and Adults at Risk</a:t>
            </a:r>
          </a:p>
        </p:txBody>
      </p:sp>
      <p:sp>
        <p:nvSpPr>
          <p:cNvPr id="3" name="Text Placeholder 2">
            <a:extLst>
              <a:ext uri="{FF2B5EF4-FFF2-40B4-BE49-F238E27FC236}">
                <a16:creationId xmlns:a16="http://schemas.microsoft.com/office/drawing/2014/main" id="{BB046CAE-CEB4-4543-A6D9-5FC4F0A2F75D}"/>
              </a:ext>
            </a:extLst>
          </p:cNvPr>
          <p:cNvSpPr>
            <a:spLocks noGrp="1"/>
          </p:cNvSpPr>
          <p:nvPr>
            <p:ph type="body" sz="quarter" idx="1"/>
          </p:nvPr>
        </p:nvSpPr>
        <p:spPr/>
        <p:txBody>
          <a:bodyPr/>
          <a:lstStyle/>
          <a:p>
            <a:r>
              <a:rPr lang="en-US" altLang="en-US" sz="3200" b="1" dirty="0">
                <a:latin typeface="Century Gothic" panose="020B0502020202020204" pitchFamily="34" charset="0"/>
              </a:rPr>
              <a:t>WI state Statutes §</a:t>
            </a:r>
            <a:r>
              <a:rPr lang="en-US" dirty="0"/>
              <a:t> 46.90 and 55 </a:t>
            </a:r>
          </a:p>
          <a:p>
            <a:r>
              <a:rPr lang="en-US" dirty="0"/>
              <a:t>Dinah LaCaze, MBA, APSW</a:t>
            </a:r>
          </a:p>
        </p:txBody>
      </p:sp>
    </p:spTree>
    <p:extLst>
      <p:ext uri="{BB962C8B-B14F-4D97-AF65-F5344CB8AC3E}">
        <p14:creationId xmlns:p14="http://schemas.microsoft.com/office/powerpoint/2010/main" val="35929507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B2E4C-324F-42C4-B1B8-CEE831DD263F}"/>
              </a:ext>
            </a:extLst>
          </p:cNvPr>
          <p:cNvSpPr>
            <a:spLocks noGrp="1"/>
          </p:cNvSpPr>
          <p:nvPr>
            <p:ph type="title"/>
          </p:nvPr>
        </p:nvSpPr>
        <p:spPr/>
        <p:txBody>
          <a:bodyPr/>
          <a:lstStyle/>
          <a:p>
            <a:r>
              <a:rPr lang="en-US" dirty="0"/>
              <a:t>Video Review</a:t>
            </a:r>
          </a:p>
        </p:txBody>
      </p:sp>
      <p:sp>
        <p:nvSpPr>
          <p:cNvPr id="3" name="Text Placeholder 2">
            <a:extLst>
              <a:ext uri="{FF2B5EF4-FFF2-40B4-BE49-F238E27FC236}">
                <a16:creationId xmlns:a16="http://schemas.microsoft.com/office/drawing/2014/main" id="{8C4FF043-7FFD-4BD4-8FED-4E6B9342403B}"/>
              </a:ext>
            </a:extLst>
          </p:cNvPr>
          <p:cNvSpPr>
            <a:spLocks noGrp="1"/>
          </p:cNvSpPr>
          <p:nvPr>
            <p:ph type="body" idx="1"/>
          </p:nvPr>
        </p:nvSpPr>
        <p:spPr>
          <a:xfrm>
            <a:off x="838200" y="1690688"/>
            <a:ext cx="10515600" cy="4486275"/>
          </a:xfrm>
        </p:spPr>
        <p:txBody>
          <a:bodyPr>
            <a:normAutofit fontScale="77500" lnSpcReduction="20000"/>
          </a:bodyPr>
          <a:lstStyle/>
          <a:p>
            <a:r>
              <a:rPr lang="en-US" dirty="0"/>
              <a:t>What do you think the person living with dementia was feeling? </a:t>
            </a:r>
          </a:p>
          <a:p>
            <a:pPr marL="0" indent="0">
              <a:buNone/>
            </a:pPr>
            <a:endParaRPr lang="en-US" dirty="0"/>
          </a:p>
          <a:p>
            <a:r>
              <a:rPr lang="en-US" dirty="0"/>
              <a:t>Knowing that all behavior is a form of communication with dementia, what do you think the person living with dementia was trying to communicate?</a:t>
            </a:r>
          </a:p>
          <a:p>
            <a:pPr marL="0" indent="0">
              <a:buNone/>
            </a:pPr>
            <a:endParaRPr lang="en-US" dirty="0"/>
          </a:p>
          <a:p>
            <a:r>
              <a:rPr lang="en-US" dirty="0"/>
              <a:t>What went wrong in the first scene? What was corrected in the second scene?</a:t>
            </a:r>
          </a:p>
          <a:p>
            <a:pPr marL="0" indent="0">
              <a:buNone/>
            </a:pPr>
            <a:endParaRPr lang="en-US" dirty="0"/>
          </a:p>
          <a:p>
            <a:r>
              <a:rPr lang="en-US" dirty="0"/>
              <a:t>What tools do you need to be successful caring for someone with dementia?</a:t>
            </a:r>
          </a:p>
          <a:p>
            <a:pPr marL="0" indent="0">
              <a:buNone/>
            </a:pPr>
            <a:endParaRPr lang="en-US" dirty="0"/>
          </a:p>
          <a:p>
            <a:r>
              <a:rPr lang="en-US" dirty="0"/>
              <a:t>The videos show one way to be helpful. What are some of the strategies you’ve used in the past that have been successful in helping someone living with dementia</a:t>
            </a:r>
          </a:p>
          <a:p>
            <a:pPr marL="0" indent="0">
              <a:buNone/>
            </a:pPr>
            <a:endParaRPr lang="en-US" dirty="0"/>
          </a:p>
        </p:txBody>
      </p:sp>
    </p:spTree>
    <p:extLst>
      <p:ext uri="{BB962C8B-B14F-4D97-AF65-F5344CB8AC3E}">
        <p14:creationId xmlns:p14="http://schemas.microsoft.com/office/powerpoint/2010/main" val="139361201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A8178-AEBB-43A6-BD97-D30884DEDFEF}"/>
              </a:ext>
            </a:extLst>
          </p:cNvPr>
          <p:cNvSpPr>
            <a:spLocks noGrp="1"/>
          </p:cNvSpPr>
          <p:nvPr>
            <p:ph type="title"/>
          </p:nvPr>
        </p:nvSpPr>
        <p:spPr/>
        <p:txBody>
          <a:bodyPr/>
          <a:lstStyle/>
          <a:p>
            <a:r>
              <a:rPr lang="en-US" dirty="0"/>
              <a:t>Wandering</a:t>
            </a:r>
          </a:p>
        </p:txBody>
      </p:sp>
      <p:sp>
        <p:nvSpPr>
          <p:cNvPr id="3" name="Text Placeholder 2">
            <a:extLst>
              <a:ext uri="{FF2B5EF4-FFF2-40B4-BE49-F238E27FC236}">
                <a16:creationId xmlns:a16="http://schemas.microsoft.com/office/drawing/2014/main" id="{7B43BBA3-B81B-46EB-915F-0ABA1F0701D2}"/>
              </a:ext>
            </a:extLst>
          </p:cNvPr>
          <p:cNvSpPr>
            <a:spLocks noGrp="1"/>
          </p:cNvSpPr>
          <p:nvPr>
            <p:ph type="body" idx="1"/>
          </p:nvPr>
        </p:nvSpPr>
        <p:spPr/>
        <p:txBody>
          <a:bodyPr/>
          <a:lstStyle/>
          <a:p>
            <a:pPr>
              <a:buClr>
                <a:schemeClr val="tx1"/>
              </a:buClr>
            </a:pPr>
            <a:r>
              <a:rPr lang="en-US" altLang="en-US" sz="2800" dirty="0">
                <a:solidFill>
                  <a:srgbClr val="180F5E"/>
                </a:solidFill>
                <a:latin typeface="Century Gothic" panose="020B0502020202020204" pitchFamily="34" charset="0"/>
              </a:rPr>
              <a:t>Six out of ten people with Alzheimer’s will  wander</a:t>
            </a:r>
          </a:p>
          <a:p>
            <a:pPr>
              <a:buClr>
                <a:schemeClr val="tx1"/>
              </a:buClr>
            </a:pPr>
            <a:endParaRPr lang="en-US" altLang="en-US" sz="2800" dirty="0">
              <a:solidFill>
                <a:srgbClr val="180F5E"/>
              </a:solidFill>
              <a:latin typeface="Century Gothic" panose="020B0502020202020204" pitchFamily="34" charset="0"/>
            </a:endParaRPr>
          </a:p>
          <a:p>
            <a:pPr>
              <a:buClr>
                <a:schemeClr val="tx1"/>
              </a:buClr>
            </a:pPr>
            <a:r>
              <a:rPr lang="en-US" altLang="en-US" sz="2800" dirty="0">
                <a:solidFill>
                  <a:srgbClr val="180F5E"/>
                </a:solidFill>
                <a:latin typeface="Century Gothic" panose="020B0502020202020204" pitchFamily="34" charset="0"/>
              </a:rPr>
              <a:t>If not found within 24 hours, up to 50% risk serious injury or death</a:t>
            </a:r>
          </a:p>
          <a:p>
            <a:pPr>
              <a:buClr>
                <a:schemeClr val="tx1"/>
              </a:buClr>
            </a:pPr>
            <a:endParaRPr lang="en-US" altLang="en-US" sz="2800" dirty="0">
              <a:solidFill>
                <a:srgbClr val="180F5E"/>
              </a:solidFill>
              <a:latin typeface="Century Gothic" panose="020B0502020202020204" pitchFamily="34" charset="0"/>
            </a:endParaRPr>
          </a:p>
          <a:p>
            <a:pPr>
              <a:buClr>
                <a:schemeClr val="tx1"/>
              </a:buClr>
            </a:pPr>
            <a:r>
              <a:rPr lang="en-US" altLang="en-US" sz="2800" dirty="0">
                <a:solidFill>
                  <a:srgbClr val="180F5E"/>
                </a:solidFill>
                <a:latin typeface="Century Gothic" panose="020B0502020202020204" pitchFamily="34" charset="0"/>
              </a:rPr>
              <a:t>Wandering can take place in multiple ways: on foot, by wheelchair, in a car and by public transportation</a:t>
            </a:r>
          </a:p>
          <a:p>
            <a:pPr>
              <a:buClr>
                <a:schemeClr val="tx1"/>
              </a:buClr>
            </a:pPr>
            <a:endParaRPr lang="en-US" altLang="en-US" sz="2800" dirty="0">
              <a:solidFill>
                <a:srgbClr val="180F5E"/>
              </a:solidFill>
              <a:latin typeface="Century Gothic" panose="020B0502020202020204" pitchFamily="34" charset="0"/>
            </a:endParaRPr>
          </a:p>
          <a:p>
            <a:pPr>
              <a:buClr>
                <a:schemeClr val="tx1"/>
              </a:buClr>
            </a:pPr>
            <a:r>
              <a:rPr lang="en-US" altLang="en-US" sz="2800" dirty="0">
                <a:solidFill>
                  <a:srgbClr val="180F5E"/>
                </a:solidFill>
                <a:latin typeface="Century Gothic" panose="020B0502020202020204" pitchFamily="34" charset="0"/>
              </a:rPr>
              <a:t>Wandering can be triggered by stressful situations</a:t>
            </a:r>
          </a:p>
          <a:p>
            <a:pPr marL="0" indent="0">
              <a:buNone/>
            </a:pPr>
            <a:endParaRPr lang="en-US" dirty="0"/>
          </a:p>
        </p:txBody>
      </p:sp>
    </p:spTree>
    <p:extLst>
      <p:ext uri="{BB962C8B-B14F-4D97-AF65-F5344CB8AC3E}">
        <p14:creationId xmlns:p14="http://schemas.microsoft.com/office/powerpoint/2010/main" val="374649953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46835-7712-47DD-AD57-3903CFE3A7A0}"/>
              </a:ext>
            </a:extLst>
          </p:cNvPr>
          <p:cNvSpPr>
            <a:spLocks noGrp="1"/>
          </p:cNvSpPr>
          <p:nvPr>
            <p:ph type="title"/>
          </p:nvPr>
        </p:nvSpPr>
        <p:spPr/>
        <p:txBody>
          <a:bodyPr/>
          <a:lstStyle/>
          <a:p>
            <a:r>
              <a:rPr lang="en-US" dirty="0"/>
              <a:t>Silver Alert</a:t>
            </a:r>
          </a:p>
        </p:txBody>
      </p:sp>
      <p:sp>
        <p:nvSpPr>
          <p:cNvPr id="3" name="Text Placeholder 2">
            <a:extLst>
              <a:ext uri="{FF2B5EF4-FFF2-40B4-BE49-F238E27FC236}">
                <a16:creationId xmlns:a16="http://schemas.microsoft.com/office/drawing/2014/main" id="{04486F5A-44C7-4873-9F41-CFDE3141CDFB}"/>
              </a:ext>
            </a:extLst>
          </p:cNvPr>
          <p:cNvSpPr>
            <a:spLocks noGrp="1"/>
          </p:cNvSpPr>
          <p:nvPr>
            <p:ph type="body" idx="1"/>
          </p:nvPr>
        </p:nvSpPr>
        <p:spPr>
          <a:xfrm>
            <a:off x="838200" y="1507067"/>
            <a:ext cx="9660467" cy="4669896"/>
          </a:xfrm>
        </p:spPr>
        <p:txBody>
          <a:bodyPr/>
          <a:lstStyle/>
          <a:p>
            <a:pPr marL="0" indent="0">
              <a:buClr>
                <a:schemeClr val="tx1"/>
              </a:buClr>
              <a:buNone/>
            </a:pPr>
            <a:r>
              <a:rPr lang="en-US" altLang="en-US" sz="2800" dirty="0">
                <a:latin typeface="Century Gothic" panose="020B0502020202020204" pitchFamily="34" charset="0"/>
              </a:rPr>
              <a:t>In place since August 1, 2014</a:t>
            </a:r>
          </a:p>
          <a:p>
            <a:pPr marL="0" indent="0">
              <a:buClr>
                <a:schemeClr val="tx1"/>
              </a:buClr>
              <a:buNone/>
            </a:pPr>
            <a:r>
              <a:rPr lang="en-US" altLang="en-US" sz="2800" dirty="0">
                <a:latin typeface="Century Gothic" panose="020B0502020202020204" pitchFamily="34" charset="0"/>
              </a:rPr>
              <a:t>Through Wisconsin Crime Alert Network</a:t>
            </a:r>
          </a:p>
          <a:p>
            <a:pPr marL="0" indent="0">
              <a:buClr>
                <a:schemeClr val="tx1"/>
              </a:buClr>
              <a:buNone/>
            </a:pPr>
            <a:r>
              <a:rPr lang="en-US" altLang="en-US" sz="2800" dirty="0">
                <a:latin typeface="Century Gothic" panose="020B0502020202020204" pitchFamily="34" charset="0"/>
              </a:rPr>
              <a:t>Notify public of missing persons over 60 with Alzheimer’s, dementia or permanent cognitive impairment via email, fax or text</a:t>
            </a:r>
          </a:p>
          <a:p>
            <a:pPr marL="0" indent="0">
              <a:buClr>
                <a:schemeClr val="tx1"/>
              </a:buClr>
              <a:buNone/>
            </a:pPr>
            <a:endParaRPr lang="en-US" altLang="en-US" dirty="0">
              <a:latin typeface="Century Gothic" panose="020B0502020202020204" pitchFamily="34" charset="0"/>
            </a:endParaRPr>
          </a:p>
          <a:p>
            <a:pPr marL="0" indent="0">
              <a:buClr>
                <a:schemeClr val="tx1"/>
              </a:buClr>
              <a:buNone/>
            </a:pPr>
            <a:r>
              <a:rPr lang="en-US" altLang="en-US" sz="2800" dirty="0">
                <a:latin typeface="Century Gothic" panose="020B0502020202020204" pitchFamily="34" charset="0"/>
              </a:rPr>
              <a:t>Dementia and Driving:</a:t>
            </a:r>
          </a:p>
          <a:p>
            <a:pPr marL="0" indent="0">
              <a:buClr>
                <a:schemeClr val="tx1"/>
              </a:buClr>
              <a:buNone/>
            </a:pPr>
            <a:r>
              <a:rPr lang="en-US" altLang="en-US" dirty="0">
                <a:latin typeface="Century Gothic" panose="020B0502020202020204" pitchFamily="34" charset="0"/>
              </a:rPr>
              <a:t>It is not safe, consider driver condition reports, impounding car.</a:t>
            </a:r>
            <a:endParaRPr lang="en-US" altLang="en-US" sz="2800" dirty="0">
              <a:latin typeface="Century Gothic" panose="020B0502020202020204" pitchFamily="34" charset="0"/>
            </a:endParaRPr>
          </a:p>
        </p:txBody>
      </p:sp>
    </p:spTree>
    <p:extLst>
      <p:ext uri="{BB962C8B-B14F-4D97-AF65-F5344CB8AC3E}">
        <p14:creationId xmlns:p14="http://schemas.microsoft.com/office/powerpoint/2010/main" val="51914576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C9217-72D8-4A8B-9BC1-963B08307680}"/>
              </a:ext>
            </a:extLst>
          </p:cNvPr>
          <p:cNvSpPr>
            <a:spLocks noGrp="1"/>
          </p:cNvSpPr>
          <p:nvPr>
            <p:ph type="title"/>
          </p:nvPr>
        </p:nvSpPr>
        <p:spPr>
          <a:xfrm>
            <a:off x="319904" y="365125"/>
            <a:ext cx="11033896" cy="1325563"/>
          </a:xfrm>
        </p:spPr>
        <p:txBody>
          <a:bodyPr/>
          <a:lstStyle/>
          <a:p>
            <a:r>
              <a:rPr lang="en-US" dirty="0"/>
              <a:t>Communication Tips</a:t>
            </a:r>
          </a:p>
        </p:txBody>
      </p:sp>
      <p:sp>
        <p:nvSpPr>
          <p:cNvPr id="3" name="Text Placeholder 2">
            <a:extLst>
              <a:ext uri="{FF2B5EF4-FFF2-40B4-BE49-F238E27FC236}">
                <a16:creationId xmlns:a16="http://schemas.microsoft.com/office/drawing/2014/main" id="{712DB42A-45D6-46A1-BBB2-A0D4B996F40E}"/>
              </a:ext>
            </a:extLst>
          </p:cNvPr>
          <p:cNvSpPr>
            <a:spLocks noGrp="1"/>
          </p:cNvSpPr>
          <p:nvPr>
            <p:ph type="body" sz="half" idx="1"/>
          </p:nvPr>
        </p:nvSpPr>
        <p:spPr>
          <a:xfrm>
            <a:off x="319904" y="1490133"/>
            <a:ext cx="5181600" cy="4725224"/>
          </a:xfrm>
        </p:spPr>
        <p:txBody>
          <a:bodyPr>
            <a:normAutofit fontScale="85000" lnSpcReduction="20000"/>
          </a:bodyPr>
          <a:lstStyle/>
          <a:p>
            <a:pPr eaLnBrk="1" fontAlgn="auto" hangingPunct="1">
              <a:spcAft>
                <a:spcPts val="0"/>
              </a:spcAft>
              <a:buClr>
                <a:schemeClr val="tx1"/>
              </a:buClr>
              <a:defRPr/>
            </a:pPr>
            <a:r>
              <a:rPr lang="en-US" altLang="en-US" sz="2800" dirty="0">
                <a:solidFill>
                  <a:schemeClr val="tx1"/>
                </a:solidFill>
                <a:latin typeface="Century Gothic" panose="020B0502020202020204" pitchFamily="34" charset="0"/>
              </a:rPr>
              <a:t>Approach from the front</a:t>
            </a:r>
          </a:p>
          <a:p>
            <a:pPr marL="0" indent="0" eaLnBrk="1" fontAlgn="auto" hangingPunct="1">
              <a:spcAft>
                <a:spcPts val="0"/>
              </a:spcAft>
              <a:buClr>
                <a:schemeClr val="tx1"/>
              </a:buClr>
              <a:buNone/>
              <a:defRPr/>
            </a:pPr>
            <a:endParaRPr lang="en-US" altLang="en-US" sz="800" dirty="0">
              <a:solidFill>
                <a:schemeClr val="tx1"/>
              </a:solidFill>
              <a:latin typeface="Century Gothic" panose="020B0502020202020204" pitchFamily="34" charset="0"/>
            </a:endParaRPr>
          </a:p>
          <a:p>
            <a:pPr eaLnBrk="1" fontAlgn="auto" hangingPunct="1">
              <a:spcAft>
                <a:spcPts val="0"/>
              </a:spcAft>
              <a:buClr>
                <a:schemeClr val="tx1"/>
              </a:buClr>
              <a:defRPr/>
            </a:pPr>
            <a:r>
              <a:rPr lang="en-US" altLang="en-US" sz="2800" dirty="0">
                <a:solidFill>
                  <a:schemeClr val="tx1"/>
                </a:solidFill>
                <a:latin typeface="Century Gothic" panose="020B0502020202020204" pitchFamily="34" charset="0"/>
              </a:rPr>
              <a:t>14-inch window</a:t>
            </a:r>
          </a:p>
          <a:p>
            <a:pPr marL="0" indent="0" eaLnBrk="1" fontAlgn="auto" hangingPunct="1">
              <a:spcAft>
                <a:spcPts val="0"/>
              </a:spcAft>
              <a:buClr>
                <a:schemeClr val="tx1"/>
              </a:buClr>
              <a:buNone/>
              <a:defRPr/>
            </a:pPr>
            <a:endParaRPr lang="en-US" altLang="en-US" sz="800" dirty="0">
              <a:solidFill>
                <a:schemeClr val="tx1"/>
              </a:solidFill>
              <a:latin typeface="Century Gothic" panose="020B0502020202020204" pitchFamily="34" charset="0"/>
            </a:endParaRPr>
          </a:p>
          <a:p>
            <a:pPr eaLnBrk="1" fontAlgn="auto" hangingPunct="1">
              <a:spcAft>
                <a:spcPts val="0"/>
              </a:spcAft>
              <a:buClr>
                <a:schemeClr val="tx1"/>
              </a:buClr>
              <a:defRPr/>
            </a:pPr>
            <a:r>
              <a:rPr lang="en-US" altLang="en-US" sz="2800" dirty="0">
                <a:solidFill>
                  <a:schemeClr val="tx1"/>
                </a:solidFill>
                <a:latin typeface="Century Gothic" panose="020B0502020202020204" pitchFamily="34" charset="0"/>
              </a:rPr>
              <a:t>Introduce yourself, multiple times if necessary</a:t>
            </a:r>
          </a:p>
          <a:p>
            <a:pPr marL="0" indent="0" eaLnBrk="1" fontAlgn="auto" hangingPunct="1">
              <a:spcAft>
                <a:spcPts val="0"/>
              </a:spcAft>
              <a:buClr>
                <a:schemeClr val="tx1"/>
              </a:buClr>
              <a:buNone/>
              <a:defRPr/>
            </a:pPr>
            <a:endParaRPr lang="en-US" altLang="en-US" sz="900" dirty="0">
              <a:solidFill>
                <a:schemeClr val="tx1"/>
              </a:solidFill>
              <a:latin typeface="Century Gothic" panose="020B0502020202020204" pitchFamily="34" charset="0"/>
            </a:endParaRPr>
          </a:p>
          <a:p>
            <a:pPr eaLnBrk="1" fontAlgn="auto" hangingPunct="1">
              <a:spcAft>
                <a:spcPts val="0"/>
              </a:spcAft>
              <a:buClr>
                <a:schemeClr val="tx1"/>
              </a:buClr>
              <a:defRPr/>
            </a:pPr>
            <a:r>
              <a:rPr lang="en-US" altLang="en-US" sz="2800" dirty="0">
                <a:solidFill>
                  <a:schemeClr val="tx1"/>
                </a:solidFill>
                <a:latin typeface="Century Gothic" panose="020B0502020202020204" pitchFamily="34" charset="0"/>
              </a:rPr>
              <a:t>Speak slowly</a:t>
            </a:r>
          </a:p>
          <a:p>
            <a:pPr marL="0" indent="0" eaLnBrk="1" fontAlgn="auto" hangingPunct="1">
              <a:spcAft>
                <a:spcPts val="0"/>
              </a:spcAft>
              <a:buClr>
                <a:schemeClr val="tx1"/>
              </a:buClr>
              <a:buNone/>
              <a:defRPr/>
            </a:pPr>
            <a:endParaRPr lang="en-US" altLang="en-US" sz="900" dirty="0">
              <a:solidFill>
                <a:schemeClr val="tx1"/>
              </a:solidFill>
              <a:latin typeface="Century Gothic" panose="020B0502020202020204" pitchFamily="34" charset="0"/>
            </a:endParaRPr>
          </a:p>
          <a:p>
            <a:pPr eaLnBrk="1" fontAlgn="auto" hangingPunct="1">
              <a:spcAft>
                <a:spcPts val="0"/>
              </a:spcAft>
              <a:buClr>
                <a:schemeClr val="tx1"/>
              </a:buClr>
              <a:defRPr/>
            </a:pPr>
            <a:r>
              <a:rPr lang="en-US" altLang="en-US" sz="2800" dirty="0">
                <a:solidFill>
                  <a:schemeClr val="tx1"/>
                </a:solidFill>
                <a:latin typeface="Century Gothic" panose="020B0502020202020204" pitchFamily="34" charset="0"/>
              </a:rPr>
              <a:t>Use simple language</a:t>
            </a:r>
          </a:p>
          <a:p>
            <a:pPr marL="0" indent="0" eaLnBrk="1" fontAlgn="auto" hangingPunct="1">
              <a:spcAft>
                <a:spcPts val="0"/>
              </a:spcAft>
              <a:buClr>
                <a:schemeClr val="tx1"/>
              </a:buClr>
              <a:buNone/>
              <a:defRPr/>
            </a:pPr>
            <a:endParaRPr lang="en-US" altLang="en-US" sz="900" dirty="0">
              <a:solidFill>
                <a:schemeClr val="tx1"/>
              </a:solidFill>
              <a:latin typeface="Century Gothic" panose="020B0502020202020204" pitchFamily="34" charset="0"/>
            </a:endParaRPr>
          </a:p>
          <a:p>
            <a:pPr eaLnBrk="1" fontAlgn="auto" hangingPunct="1">
              <a:spcAft>
                <a:spcPts val="0"/>
              </a:spcAft>
              <a:buClr>
                <a:schemeClr val="tx1"/>
              </a:buClr>
              <a:defRPr/>
            </a:pPr>
            <a:r>
              <a:rPr lang="en-US" altLang="en-US" sz="2800" dirty="0">
                <a:solidFill>
                  <a:schemeClr val="tx1"/>
                </a:solidFill>
                <a:latin typeface="Century Gothic" panose="020B0502020202020204" pitchFamily="34" charset="0"/>
              </a:rPr>
              <a:t>Be mindful of body language, yours and theirs</a:t>
            </a:r>
          </a:p>
          <a:p>
            <a:pPr>
              <a:buClr>
                <a:schemeClr val="tx1"/>
              </a:buClr>
              <a:defRPr/>
            </a:pPr>
            <a:r>
              <a:rPr lang="en-US" sz="2800" dirty="0">
                <a:solidFill>
                  <a:schemeClr val="tx1"/>
                </a:solidFill>
                <a:latin typeface="Century Gothic" panose="020B0502020202020204" pitchFamily="34" charset="0"/>
              </a:rPr>
              <a:t>Be mindful of voice tone, volume and intonation, yours and theirs</a:t>
            </a:r>
          </a:p>
          <a:p>
            <a:pPr eaLnBrk="1" fontAlgn="auto" hangingPunct="1">
              <a:spcAft>
                <a:spcPts val="0"/>
              </a:spcAft>
              <a:buClr>
                <a:schemeClr val="tx1"/>
              </a:buClr>
              <a:defRPr/>
            </a:pPr>
            <a:endParaRPr lang="en-US" altLang="en-US" sz="2800" dirty="0">
              <a:solidFill>
                <a:srgbClr val="180F5E"/>
              </a:solidFill>
              <a:latin typeface="Century Gothic" panose="020B0502020202020204" pitchFamily="34" charset="0"/>
            </a:endParaRPr>
          </a:p>
          <a:p>
            <a:pPr marL="0" indent="0" eaLnBrk="1" fontAlgn="auto" hangingPunct="1">
              <a:spcAft>
                <a:spcPts val="0"/>
              </a:spcAft>
              <a:buClr>
                <a:schemeClr val="tx1"/>
              </a:buClr>
              <a:buNone/>
              <a:defRPr/>
            </a:pPr>
            <a:endParaRPr lang="en-US" altLang="en-US" sz="900" dirty="0">
              <a:solidFill>
                <a:srgbClr val="180F5E"/>
              </a:solidFill>
              <a:latin typeface="Century Gothic" panose="020B0502020202020204" pitchFamily="34" charset="0"/>
            </a:endParaRPr>
          </a:p>
          <a:p>
            <a:pPr eaLnBrk="1" fontAlgn="auto" hangingPunct="1">
              <a:spcAft>
                <a:spcPts val="0"/>
              </a:spcAft>
              <a:buClr>
                <a:schemeClr val="tx1"/>
              </a:buClr>
              <a:defRPr/>
            </a:pPr>
            <a:endParaRPr lang="en-US" altLang="en-US" sz="2800" dirty="0">
              <a:solidFill>
                <a:srgbClr val="180F5E"/>
              </a:solidFill>
              <a:latin typeface="Century Gothic" panose="020B0502020202020204" pitchFamily="34" charset="0"/>
            </a:endParaRPr>
          </a:p>
          <a:p>
            <a:endParaRPr lang="en-US" dirty="0"/>
          </a:p>
        </p:txBody>
      </p:sp>
      <p:sp>
        <p:nvSpPr>
          <p:cNvPr id="4" name="Text Placeholder 3">
            <a:extLst>
              <a:ext uri="{FF2B5EF4-FFF2-40B4-BE49-F238E27FC236}">
                <a16:creationId xmlns:a16="http://schemas.microsoft.com/office/drawing/2014/main" id="{F51549E0-9D0F-4D9E-BB2C-F95E291C61ED}"/>
              </a:ext>
            </a:extLst>
          </p:cNvPr>
          <p:cNvSpPr>
            <a:spLocks noGrp="1"/>
          </p:cNvSpPr>
          <p:nvPr>
            <p:ph type="body" sz="half" idx="10"/>
          </p:nvPr>
        </p:nvSpPr>
        <p:spPr>
          <a:xfrm>
            <a:off x="5640629" y="1490133"/>
            <a:ext cx="5874038" cy="4551893"/>
          </a:xfrm>
        </p:spPr>
        <p:txBody>
          <a:bodyPr>
            <a:normAutofit fontScale="55000" lnSpcReduction="20000"/>
          </a:bodyPr>
          <a:lstStyle/>
          <a:p>
            <a:r>
              <a:rPr lang="en-US" sz="3800" dirty="0">
                <a:latin typeface="Century Gothic" panose="020B0502020202020204" pitchFamily="34" charset="0"/>
              </a:rPr>
              <a:t>Excess tension radiates and exacerbates</a:t>
            </a:r>
          </a:p>
          <a:p>
            <a:endParaRPr lang="en-US" sz="3800" dirty="0">
              <a:latin typeface="Century Gothic" panose="020B0502020202020204" pitchFamily="34" charset="0"/>
            </a:endParaRPr>
          </a:p>
          <a:p>
            <a:r>
              <a:rPr lang="en-US" sz="3800" dirty="0">
                <a:latin typeface="Century Gothic" panose="020B0502020202020204" pitchFamily="34" charset="0"/>
              </a:rPr>
              <a:t>Minimize distractions when possible</a:t>
            </a:r>
          </a:p>
          <a:p>
            <a:pPr marL="0" indent="0">
              <a:buNone/>
            </a:pPr>
            <a:endParaRPr lang="en-US" sz="3800" dirty="0">
              <a:latin typeface="Century Gothic" panose="020B0502020202020204" pitchFamily="34" charset="0"/>
            </a:endParaRPr>
          </a:p>
          <a:p>
            <a:r>
              <a:rPr lang="en-US" sz="3800" dirty="0">
                <a:latin typeface="Century Gothic" panose="020B0502020202020204" pitchFamily="34" charset="0"/>
              </a:rPr>
              <a:t>Don’t talk down to the person</a:t>
            </a:r>
          </a:p>
          <a:p>
            <a:endParaRPr lang="en-US" sz="3800" dirty="0">
              <a:latin typeface="Century Gothic" panose="020B0502020202020204" pitchFamily="34" charset="0"/>
            </a:endParaRPr>
          </a:p>
          <a:p>
            <a:r>
              <a:rPr lang="en-US" sz="3800" dirty="0">
                <a:latin typeface="Century Gothic" panose="020B0502020202020204" pitchFamily="34" charset="0"/>
              </a:rPr>
              <a:t>Work one-on-one when you can</a:t>
            </a:r>
          </a:p>
          <a:p>
            <a:endParaRPr lang="en-US" sz="3800" dirty="0">
              <a:latin typeface="Century Gothic" panose="020B0502020202020204" pitchFamily="34" charset="0"/>
            </a:endParaRPr>
          </a:p>
          <a:p>
            <a:r>
              <a:rPr lang="en-US" sz="3800" dirty="0">
                <a:latin typeface="Century Gothic" panose="020B0502020202020204" pitchFamily="34" charset="0"/>
              </a:rPr>
              <a:t>They may be able to hear you, but not        understand</a:t>
            </a:r>
          </a:p>
          <a:p>
            <a:endParaRPr lang="en-US" sz="3800" dirty="0">
              <a:latin typeface="Century Gothic" panose="020B0502020202020204" pitchFamily="34" charset="0"/>
            </a:endParaRPr>
          </a:p>
          <a:p>
            <a:r>
              <a:rPr lang="en-US" sz="3800" dirty="0">
                <a:latin typeface="Century Gothic" panose="020B0502020202020204" pitchFamily="34" charset="0"/>
              </a:rPr>
              <a:t>Face the person when speaking </a:t>
            </a:r>
          </a:p>
          <a:p>
            <a:pPr marL="0" indent="0">
              <a:buNone/>
            </a:pPr>
            <a:r>
              <a:rPr lang="en-US" sz="3800" dirty="0">
                <a:latin typeface="Century Gothic" panose="020B0502020202020204" pitchFamily="34" charset="0"/>
              </a:rPr>
              <a:t>to them</a:t>
            </a:r>
          </a:p>
          <a:p>
            <a:endParaRPr lang="en-US" dirty="0"/>
          </a:p>
        </p:txBody>
      </p:sp>
    </p:spTree>
    <p:extLst>
      <p:ext uri="{BB962C8B-B14F-4D97-AF65-F5344CB8AC3E}">
        <p14:creationId xmlns:p14="http://schemas.microsoft.com/office/powerpoint/2010/main" val="397830637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picture containing clipart&#10;&#10;Description automatically generated">
            <a:extLst>
              <a:ext uri="{FF2B5EF4-FFF2-40B4-BE49-F238E27FC236}">
                <a16:creationId xmlns:a16="http://schemas.microsoft.com/office/drawing/2014/main" id="{C004333F-FCA3-4E33-8303-C7A1DBDAAF04}"/>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839" r="-1" b="2020"/>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3" name="Text Placeholder 2">
            <a:extLst>
              <a:ext uri="{FF2B5EF4-FFF2-40B4-BE49-F238E27FC236}">
                <a16:creationId xmlns:a16="http://schemas.microsoft.com/office/drawing/2014/main" id="{A1A500BE-6402-4D69-BFC2-E5B9591445BA}"/>
              </a:ext>
            </a:extLst>
          </p:cNvPr>
          <p:cNvSpPr>
            <a:spLocks noGrp="1"/>
          </p:cNvSpPr>
          <p:nvPr>
            <p:ph type="body" sz="quarter" idx="1"/>
          </p:nvPr>
        </p:nvSpPr>
        <p:spPr>
          <a:xfrm>
            <a:off x="7188052" y="1415591"/>
            <a:ext cx="4870450" cy="2275876"/>
          </a:xfrm>
        </p:spPr>
        <p:txBody>
          <a:bodyPr>
            <a:normAutofit/>
          </a:bodyPr>
          <a:lstStyle/>
          <a:p>
            <a:r>
              <a:rPr lang="en-US" sz="4000" b="1" dirty="0">
                <a:solidFill>
                  <a:srgbClr val="009999"/>
                </a:solidFill>
                <a:latin typeface="Century Gothic" panose="020B0502020202020204" pitchFamily="34" charset="0"/>
              </a:rPr>
              <a:t>In Alzheimer’s, </a:t>
            </a:r>
          </a:p>
          <a:p>
            <a:r>
              <a:rPr lang="en-US" sz="4000" b="1" dirty="0">
                <a:solidFill>
                  <a:srgbClr val="009999"/>
                </a:solidFill>
                <a:latin typeface="Century Gothic" panose="020B0502020202020204" pitchFamily="34" charset="0"/>
              </a:rPr>
              <a:t>All Behavior is Communication </a:t>
            </a:r>
          </a:p>
        </p:txBody>
      </p:sp>
      <p:sp>
        <p:nvSpPr>
          <p:cNvPr id="6" name="TextBox 5">
            <a:extLst>
              <a:ext uri="{FF2B5EF4-FFF2-40B4-BE49-F238E27FC236}">
                <a16:creationId xmlns:a16="http://schemas.microsoft.com/office/drawing/2014/main" id="{328DAD35-AE7C-40D7-AAE0-3CA8DFDFE0B4}"/>
              </a:ext>
            </a:extLst>
          </p:cNvPr>
          <p:cNvSpPr txBox="1"/>
          <p:nvPr/>
        </p:nvSpPr>
        <p:spPr>
          <a:xfrm>
            <a:off x="9844243" y="6657947"/>
            <a:ext cx="2347757" cy="276997"/>
          </a:xfrm>
          <a:prstGeom prst="rect">
            <a:avLst/>
          </a:prstGeom>
          <a:solidFill>
            <a:srgbClr val="0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r">
              <a:spcAft>
                <a:spcPts val="600"/>
              </a:spcAft>
            </a:pPr>
            <a:r>
              <a:rPr lang="en-US" sz="700">
                <a:solidFill>
                  <a:srgbClr val="FFFFFF"/>
                </a:solidFill>
                <a:hlinkClick r:id="rId3" tooltip="https://5primariavergedemontision.blogspot.com/2020/06/darrer-repte-del-curs-preparaaaaaats.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nc-sa/3.0/">
                  <a:extLst>
                    <a:ext uri="{A12FA001-AC4F-418D-AE19-62706E023703}">
                      <ahyp:hlinkClr xmlns:ahyp="http://schemas.microsoft.com/office/drawing/2018/hyperlinkcolor" val="tx"/>
                    </a:ext>
                  </a:extLst>
                </a:hlinkClick>
              </a:rPr>
              <a:t>CC BY-SA-NC</a:t>
            </a:r>
            <a:endParaRPr lang="en-US" sz="700">
              <a:solidFill>
                <a:srgbClr val="FFFFFF"/>
              </a:solidFill>
            </a:endParaRPr>
          </a:p>
        </p:txBody>
      </p:sp>
    </p:spTree>
    <p:extLst>
      <p:ext uri="{BB962C8B-B14F-4D97-AF65-F5344CB8AC3E}">
        <p14:creationId xmlns:p14="http://schemas.microsoft.com/office/powerpoint/2010/main" val="1156540623"/>
      </p:ext>
    </p:extLst>
  </p:cSld>
  <p:clrMapOvr>
    <a:overrideClrMapping bg1="dk1" tx1="lt1" bg2="dk2" tx2="lt2" accent1="accent1" accent2="accent2" accent3="accent3" accent4="accent4" accent5="accent5" accent6="accent6" hlink="hlink" folHlink="folHlink"/>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E552FB-7C00-46D8-AB04-7B71D38807BF}"/>
              </a:ext>
            </a:extLst>
          </p:cNvPr>
          <p:cNvSpPr>
            <a:spLocks noGrp="1"/>
          </p:cNvSpPr>
          <p:nvPr>
            <p:ph type="title"/>
          </p:nvPr>
        </p:nvSpPr>
        <p:spPr/>
        <p:txBody>
          <a:bodyPr/>
          <a:lstStyle/>
          <a:p>
            <a:r>
              <a:rPr lang="en-US" dirty="0"/>
              <a:t>Talk Tactics</a:t>
            </a:r>
          </a:p>
        </p:txBody>
      </p:sp>
      <p:sp>
        <p:nvSpPr>
          <p:cNvPr id="5" name="Text Placeholder 4">
            <a:extLst>
              <a:ext uri="{FF2B5EF4-FFF2-40B4-BE49-F238E27FC236}">
                <a16:creationId xmlns:a16="http://schemas.microsoft.com/office/drawing/2014/main" id="{03EBE320-DA67-4D50-A1F8-991463C71EB5}"/>
              </a:ext>
            </a:extLst>
          </p:cNvPr>
          <p:cNvSpPr>
            <a:spLocks noGrp="1"/>
          </p:cNvSpPr>
          <p:nvPr>
            <p:ph type="body" idx="1"/>
          </p:nvPr>
        </p:nvSpPr>
        <p:spPr/>
        <p:txBody>
          <a:bodyPr>
            <a:normAutofit fontScale="92500" lnSpcReduction="20000"/>
          </a:bodyPr>
          <a:lstStyle/>
          <a:p>
            <a:pPr eaLnBrk="1" hangingPunct="1">
              <a:buClr>
                <a:schemeClr val="tx1"/>
              </a:buClr>
            </a:pPr>
            <a:r>
              <a:rPr lang="en-US" altLang="en-US" sz="4400" b="1" dirty="0">
                <a:solidFill>
                  <a:srgbClr val="180F5E"/>
                </a:solidFill>
                <a:latin typeface="Century Gothic" panose="020B0502020202020204" pitchFamily="34" charset="0"/>
              </a:rPr>
              <a:t>T</a:t>
            </a:r>
            <a:r>
              <a:rPr lang="en-US" altLang="en-US" sz="4400" dirty="0">
                <a:solidFill>
                  <a:srgbClr val="180F5E"/>
                </a:solidFill>
                <a:latin typeface="Century Gothic" panose="020B0502020202020204" pitchFamily="34" charset="0"/>
              </a:rPr>
              <a:t>ake it slow</a:t>
            </a:r>
          </a:p>
          <a:p>
            <a:pPr eaLnBrk="1" hangingPunct="1">
              <a:buClr>
                <a:schemeClr val="tx1"/>
              </a:buClr>
            </a:pPr>
            <a:r>
              <a:rPr lang="en-US" altLang="en-US" sz="4400" b="1" dirty="0">
                <a:solidFill>
                  <a:srgbClr val="180F5E"/>
                </a:solidFill>
                <a:latin typeface="Century Gothic" panose="020B0502020202020204" pitchFamily="34" charset="0"/>
              </a:rPr>
              <a:t>A</a:t>
            </a:r>
            <a:r>
              <a:rPr lang="en-US" altLang="en-US" sz="4400" dirty="0">
                <a:solidFill>
                  <a:srgbClr val="180F5E"/>
                </a:solidFill>
                <a:latin typeface="Century Gothic" panose="020B0502020202020204" pitchFamily="34" charset="0"/>
              </a:rPr>
              <a:t>sk short, simple questions</a:t>
            </a:r>
          </a:p>
          <a:p>
            <a:pPr eaLnBrk="1" hangingPunct="1">
              <a:buClr>
                <a:schemeClr val="tx1"/>
              </a:buClr>
            </a:pPr>
            <a:r>
              <a:rPr lang="en-US" altLang="en-US" sz="4400" b="1" dirty="0">
                <a:solidFill>
                  <a:srgbClr val="180F5E"/>
                </a:solidFill>
                <a:latin typeface="Century Gothic" panose="020B0502020202020204" pitchFamily="34" charset="0"/>
              </a:rPr>
              <a:t>L</a:t>
            </a:r>
            <a:r>
              <a:rPr lang="en-US" altLang="en-US" sz="4400" dirty="0">
                <a:solidFill>
                  <a:srgbClr val="180F5E"/>
                </a:solidFill>
                <a:latin typeface="Century Gothic" panose="020B0502020202020204" pitchFamily="34" charset="0"/>
              </a:rPr>
              <a:t>imit reality checks</a:t>
            </a:r>
          </a:p>
          <a:p>
            <a:pPr eaLnBrk="1" hangingPunct="1">
              <a:buClr>
                <a:schemeClr val="tx1"/>
              </a:buClr>
            </a:pPr>
            <a:r>
              <a:rPr lang="en-US" altLang="en-US" sz="4400" b="1" dirty="0">
                <a:solidFill>
                  <a:srgbClr val="180F5E"/>
                </a:solidFill>
                <a:latin typeface="Century Gothic" panose="020B0502020202020204" pitchFamily="34" charset="0"/>
              </a:rPr>
              <a:t>K</a:t>
            </a:r>
            <a:r>
              <a:rPr lang="en-US" altLang="en-US" sz="4400" dirty="0">
                <a:solidFill>
                  <a:srgbClr val="180F5E"/>
                </a:solidFill>
                <a:latin typeface="Century Gothic" panose="020B0502020202020204" pitchFamily="34" charset="0"/>
              </a:rPr>
              <a:t>eep eye contact</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sz="1300" dirty="0">
                <a:latin typeface="Century Gothic" panose="020B0502020202020204" pitchFamily="34" charset="0"/>
              </a:rPr>
              <a:t>https://www.alz.org</a:t>
            </a:r>
          </a:p>
        </p:txBody>
      </p:sp>
    </p:spTree>
    <p:extLst>
      <p:ext uri="{BB962C8B-B14F-4D97-AF65-F5344CB8AC3E}">
        <p14:creationId xmlns:p14="http://schemas.microsoft.com/office/powerpoint/2010/main" val="316316128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Placeholder 9">
            <a:extLst>
              <a:ext uri="{FF2B5EF4-FFF2-40B4-BE49-F238E27FC236}">
                <a16:creationId xmlns:a16="http://schemas.microsoft.com/office/drawing/2014/main" id="{A3046C00-3EC4-4C8D-9997-DBA5DB2FB717}"/>
              </a:ext>
            </a:extLst>
          </p:cNvPr>
          <p:cNvPicPr>
            <a:picLocks noGrp="1" noChangeAspect="1"/>
          </p:cNvPicPr>
          <p:nvPr>
            <p:ph type="pic" sz="half" idx="21"/>
          </p:nvPr>
        </p:nvPicPr>
        <p:blipFill rotWithShape="1">
          <a:blip r:embed="rId2" cstate="print"/>
          <a:srcRect r="2006"/>
          <a:stretch/>
        </p:blipFill>
        <p:spPr>
          <a:xfrm>
            <a:off x="2522356" y="10"/>
            <a:ext cx="9669642" cy="6857990"/>
          </a:xfrm>
          <a:prstGeom prst="rect">
            <a:avLst/>
          </a:prstGeom>
        </p:spPr>
      </p:pic>
      <p:sp>
        <p:nvSpPr>
          <p:cNvPr id="17" name="Rectangle 16">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AF9EB3CD-5AF0-447C-AA4E-21BD76BAC02C}"/>
              </a:ext>
            </a:extLst>
          </p:cNvPr>
          <p:cNvSpPr>
            <a:spLocks noGrp="1"/>
          </p:cNvSpPr>
          <p:nvPr>
            <p:ph type="title"/>
          </p:nvPr>
        </p:nvSpPr>
        <p:spPr>
          <a:xfrm>
            <a:off x="389466" y="547018"/>
            <a:ext cx="3822189" cy="1899912"/>
          </a:xfrm>
        </p:spPr>
        <p:txBody>
          <a:bodyPr vert="horz" lIns="91440" tIns="45720" rIns="91440" bIns="45720" rtlCol="0" anchor="ctr">
            <a:normAutofit/>
          </a:bodyPr>
          <a:lstStyle/>
          <a:p>
            <a:pPr>
              <a:spcBef>
                <a:spcPct val="0"/>
              </a:spcBef>
            </a:pPr>
            <a:r>
              <a:rPr lang="en-US" sz="4000" kern="1200" dirty="0">
                <a:solidFill>
                  <a:schemeClr val="tx1"/>
                </a:solidFill>
                <a:latin typeface="Century Gothic" panose="020B0502020202020204" pitchFamily="34" charset="0"/>
                <a:ea typeface="+mj-ea"/>
                <a:cs typeface="+mj-cs"/>
              </a:rPr>
              <a:t>Elder Abuse Incidences</a:t>
            </a:r>
          </a:p>
        </p:txBody>
      </p:sp>
      <p:sp>
        <p:nvSpPr>
          <p:cNvPr id="6" name="Text Placeholder 5">
            <a:extLst>
              <a:ext uri="{FF2B5EF4-FFF2-40B4-BE49-F238E27FC236}">
                <a16:creationId xmlns:a16="http://schemas.microsoft.com/office/drawing/2014/main" id="{6BE416A6-536A-4C1C-86A7-26093A78157C}"/>
              </a:ext>
            </a:extLst>
          </p:cNvPr>
          <p:cNvSpPr>
            <a:spLocks noGrp="1"/>
          </p:cNvSpPr>
          <p:nvPr>
            <p:ph type="body" sz="quarter" idx="1"/>
          </p:nvPr>
        </p:nvSpPr>
        <p:spPr>
          <a:xfrm>
            <a:off x="536922" y="2446935"/>
            <a:ext cx="3970867" cy="1731399"/>
          </a:xfrm>
        </p:spPr>
        <p:txBody>
          <a:bodyPr vert="horz" lIns="91440" tIns="45720" rIns="91440" bIns="45720" rtlCol="0">
            <a:normAutofit/>
          </a:bodyPr>
          <a:lstStyle/>
          <a:p>
            <a:pPr marL="0" indent="0">
              <a:buNone/>
            </a:pPr>
            <a:r>
              <a:rPr lang="en-US" sz="2000" dirty="0"/>
              <a:t>FOR EVERY REPORT OF ABUSE. . . </a:t>
            </a:r>
          </a:p>
          <a:p>
            <a:pPr marL="0" indent="0">
              <a:buNone/>
            </a:pPr>
            <a:r>
              <a:rPr lang="en-US" sz="2000" dirty="0"/>
              <a:t>23.5 CASES GO UNREPORTED</a:t>
            </a:r>
          </a:p>
          <a:p>
            <a:pPr indent="-228600">
              <a:buFont typeface="Arial" panose="020B0604020202020204" pitchFamily="34" charset="0"/>
              <a:buChar char="•"/>
            </a:pPr>
            <a:endParaRPr lang="en-US" sz="2000" kern="1200" dirty="0">
              <a:solidFill>
                <a:schemeClr val="tx1"/>
              </a:solidFill>
              <a:latin typeface="+mn-lt"/>
              <a:ea typeface="+mn-ea"/>
              <a:cs typeface="+mn-cs"/>
            </a:endParaRPr>
          </a:p>
        </p:txBody>
      </p:sp>
      <p:sp>
        <p:nvSpPr>
          <p:cNvPr id="16" name="TextBox 15">
            <a:extLst>
              <a:ext uri="{FF2B5EF4-FFF2-40B4-BE49-F238E27FC236}">
                <a16:creationId xmlns:a16="http://schemas.microsoft.com/office/drawing/2014/main" id="{7B73266B-45F2-4958-B02C-AA14C5CF326B}"/>
              </a:ext>
            </a:extLst>
          </p:cNvPr>
          <p:cNvSpPr txBox="1"/>
          <p:nvPr/>
        </p:nvSpPr>
        <p:spPr>
          <a:xfrm>
            <a:off x="389466" y="5692880"/>
            <a:ext cx="6096000"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000" dirty="0"/>
              <a:t>Lifespan of Greater Rochester, Inc., Weill Cornell Medical Center of Cornell</a:t>
            </a:r>
          </a:p>
          <a:p>
            <a:r>
              <a:rPr lang="en-US" sz="1000" dirty="0"/>
              <a:t>University, and New York City Department for the Aging.  (2011). Under the Radar: New York State Elder Abuse Prevalence Study</a:t>
            </a:r>
          </a:p>
        </p:txBody>
      </p:sp>
    </p:spTree>
    <p:extLst>
      <p:ext uri="{BB962C8B-B14F-4D97-AF65-F5344CB8AC3E}">
        <p14:creationId xmlns:p14="http://schemas.microsoft.com/office/powerpoint/2010/main" val="339368008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57489-C38D-40B3-9033-2A2A77D198EB}"/>
              </a:ext>
            </a:extLst>
          </p:cNvPr>
          <p:cNvSpPr>
            <a:spLocks noGrp="1"/>
          </p:cNvSpPr>
          <p:nvPr>
            <p:ph type="title"/>
          </p:nvPr>
        </p:nvSpPr>
        <p:spPr>
          <a:xfrm>
            <a:off x="838200" y="681037"/>
            <a:ext cx="10515600" cy="1009651"/>
          </a:xfrm>
        </p:spPr>
        <p:txBody>
          <a:bodyPr>
            <a:normAutofit fontScale="90000"/>
          </a:bodyPr>
          <a:lstStyle/>
          <a:p>
            <a:r>
              <a:rPr lang="en-US" altLang="en-US" sz="4400" b="1" dirty="0">
                <a:solidFill>
                  <a:schemeClr val="tx1">
                    <a:lumMod val="95000"/>
                    <a:lumOff val="5000"/>
                  </a:schemeClr>
                </a:solidFill>
                <a:latin typeface="Century Gothic" panose="020B0502020202020204" pitchFamily="34" charset="0"/>
              </a:rPr>
              <a:t>ADULT PROTECTIVE SERVICES OVERVIEW</a:t>
            </a:r>
            <a:br>
              <a:rPr lang="en-US" altLang="en-US" sz="3200" b="1" dirty="0">
                <a:solidFill>
                  <a:schemeClr val="tx1">
                    <a:lumMod val="95000"/>
                    <a:lumOff val="5000"/>
                  </a:schemeClr>
                </a:solidFill>
                <a:latin typeface="Century Gothic" panose="020B0502020202020204" pitchFamily="34" charset="0"/>
              </a:rPr>
            </a:br>
            <a:endParaRPr lang="en-US" dirty="0"/>
          </a:p>
        </p:txBody>
      </p:sp>
      <p:sp>
        <p:nvSpPr>
          <p:cNvPr id="3" name="Text Placeholder 2">
            <a:extLst>
              <a:ext uri="{FF2B5EF4-FFF2-40B4-BE49-F238E27FC236}">
                <a16:creationId xmlns:a16="http://schemas.microsoft.com/office/drawing/2014/main" id="{E68E0C3E-1F03-4E08-9D4D-0599C8F34680}"/>
              </a:ext>
            </a:extLst>
          </p:cNvPr>
          <p:cNvSpPr>
            <a:spLocks noGrp="1"/>
          </p:cNvSpPr>
          <p:nvPr>
            <p:ph type="body" idx="1"/>
          </p:nvPr>
        </p:nvSpPr>
        <p:spPr/>
        <p:txBody>
          <a:bodyPr/>
          <a:lstStyle/>
          <a:p>
            <a:pPr marL="0" indent="0">
              <a:buNone/>
            </a:pPr>
            <a:r>
              <a:rPr lang="en-US" altLang="en-US" sz="3200" b="1" u="sng" dirty="0">
                <a:solidFill>
                  <a:srgbClr val="100063"/>
                </a:solidFill>
                <a:latin typeface="Century Gothic" panose="020B0502020202020204" pitchFamily="34" charset="0"/>
              </a:rPr>
              <a:t>ADULT AT RISK</a:t>
            </a:r>
            <a:r>
              <a:rPr lang="en-US" altLang="en-US" sz="2800" b="1" dirty="0">
                <a:solidFill>
                  <a:srgbClr val="100063"/>
                </a:solidFill>
                <a:latin typeface="Century Gothic" panose="020B0502020202020204" pitchFamily="34" charset="0"/>
              </a:rPr>
              <a:t> </a:t>
            </a:r>
            <a:r>
              <a:rPr lang="en-US" altLang="en-US" sz="2000" b="1" dirty="0">
                <a:solidFill>
                  <a:srgbClr val="100063"/>
                </a:solidFill>
                <a:latin typeface="Century Gothic" panose="020B0502020202020204" pitchFamily="34" charset="0"/>
              </a:rPr>
              <a:t>(</a:t>
            </a:r>
            <a:r>
              <a:rPr lang="en-US" altLang="en-US" sz="2000" b="1" dirty="0">
                <a:latin typeface="Century Gothic" panose="020B0502020202020204" pitchFamily="34" charset="0"/>
              </a:rPr>
              <a:t>WI state Statutes § 55)</a:t>
            </a:r>
            <a:endParaRPr lang="en-US" altLang="en-US" sz="2000" b="1" dirty="0">
              <a:solidFill>
                <a:srgbClr val="100063"/>
              </a:solidFill>
              <a:latin typeface="Century Gothic" panose="020B0502020202020204" pitchFamily="34" charset="0"/>
            </a:endParaRPr>
          </a:p>
          <a:p>
            <a:pPr marL="0" indent="0" eaLnBrk="1" hangingPunct="1">
              <a:buFontTx/>
              <a:buNone/>
            </a:pPr>
            <a:r>
              <a:rPr lang="en-US" altLang="en-US" sz="2800" b="1" dirty="0">
                <a:latin typeface="Century Gothic" panose="020B0502020202020204" pitchFamily="34" charset="0"/>
              </a:rPr>
              <a:t>Any adult Under  60 with a disability to Disability Services Division (DSD)</a:t>
            </a:r>
          </a:p>
          <a:p>
            <a:pPr marL="0" indent="0">
              <a:lnSpc>
                <a:spcPct val="120000"/>
              </a:lnSpc>
              <a:buNone/>
            </a:pPr>
            <a:r>
              <a:rPr lang="en-US" altLang="en-US" sz="3200" b="1" u="sng" dirty="0">
                <a:solidFill>
                  <a:srgbClr val="100063"/>
                </a:solidFill>
                <a:latin typeface="Century Gothic" panose="020B0502020202020204" pitchFamily="34" charset="0"/>
              </a:rPr>
              <a:t>ELDER ADULT AT RISK  </a:t>
            </a:r>
          </a:p>
          <a:p>
            <a:pPr marL="0" indent="0">
              <a:lnSpc>
                <a:spcPct val="120000"/>
              </a:lnSpc>
              <a:buNone/>
            </a:pPr>
            <a:r>
              <a:rPr lang="en-US" altLang="en-US" sz="2000" b="1" u="sng" dirty="0">
                <a:solidFill>
                  <a:srgbClr val="100063"/>
                </a:solidFill>
                <a:latin typeface="Century Gothic" panose="020B0502020202020204" pitchFamily="34" charset="0"/>
              </a:rPr>
              <a:t>(</a:t>
            </a:r>
            <a:r>
              <a:rPr lang="en-US" altLang="en-US" sz="2000" b="1" dirty="0">
                <a:latin typeface="Century Gothic" panose="020B0502020202020204" pitchFamily="34" charset="0"/>
              </a:rPr>
              <a:t>WI state Statutes § 46.90, WI state Statutes § 55)</a:t>
            </a:r>
            <a:endParaRPr lang="en-US" altLang="en-US" sz="2000" b="1" u="sng" dirty="0">
              <a:solidFill>
                <a:srgbClr val="100063"/>
              </a:solidFill>
              <a:latin typeface="Century Gothic" panose="020B0502020202020204" pitchFamily="34" charset="0"/>
            </a:endParaRPr>
          </a:p>
          <a:p>
            <a:pPr marL="0" indent="0" eaLnBrk="1" hangingPunct="1">
              <a:lnSpc>
                <a:spcPct val="100000"/>
              </a:lnSpc>
              <a:spcBef>
                <a:spcPts val="600"/>
              </a:spcBef>
              <a:buFontTx/>
              <a:buNone/>
            </a:pPr>
            <a:r>
              <a:rPr lang="en-US" altLang="en-US" sz="2800" b="1" dirty="0">
                <a:latin typeface="Century Gothic" panose="020B0502020202020204" pitchFamily="34" charset="0"/>
              </a:rPr>
              <a:t>Age 60+ vulnerability of age to Milwaukee County Department on Aging (MCDA)</a:t>
            </a:r>
          </a:p>
          <a:p>
            <a:pPr marL="0" indent="0">
              <a:buNone/>
            </a:pPr>
            <a:endParaRPr lang="en-US" dirty="0"/>
          </a:p>
        </p:txBody>
      </p:sp>
    </p:spTree>
    <p:extLst>
      <p:ext uri="{BB962C8B-B14F-4D97-AF65-F5344CB8AC3E}">
        <p14:creationId xmlns:p14="http://schemas.microsoft.com/office/powerpoint/2010/main" val="382865901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69DB3-FFC9-48CD-8B13-7FE7542CBECF}"/>
              </a:ext>
            </a:extLst>
          </p:cNvPr>
          <p:cNvSpPr>
            <a:spLocks noGrp="1"/>
          </p:cNvSpPr>
          <p:nvPr>
            <p:ph type="title"/>
          </p:nvPr>
        </p:nvSpPr>
        <p:spPr>
          <a:xfrm>
            <a:off x="457200" y="365125"/>
            <a:ext cx="10896600" cy="1325563"/>
          </a:xfrm>
        </p:spPr>
        <p:txBody>
          <a:bodyPr/>
          <a:lstStyle/>
          <a:p>
            <a:r>
              <a:rPr lang="en-US" dirty="0"/>
              <a:t>A Few about Elder Abuse</a:t>
            </a:r>
          </a:p>
        </p:txBody>
      </p:sp>
      <p:sp>
        <p:nvSpPr>
          <p:cNvPr id="4" name="Text Placeholder 3">
            <a:extLst>
              <a:ext uri="{FF2B5EF4-FFF2-40B4-BE49-F238E27FC236}">
                <a16:creationId xmlns:a16="http://schemas.microsoft.com/office/drawing/2014/main" id="{62431A03-F05D-4D9E-8CA6-76EEB22DA363}"/>
              </a:ext>
            </a:extLst>
          </p:cNvPr>
          <p:cNvSpPr>
            <a:spLocks noGrp="1"/>
          </p:cNvSpPr>
          <p:nvPr>
            <p:ph type="body" sz="half" idx="1"/>
          </p:nvPr>
        </p:nvSpPr>
        <p:spPr>
          <a:xfrm>
            <a:off x="457200" y="1690688"/>
            <a:ext cx="6534150" cy="4802187"/>
          </a:xfrm>
        </p:spPr>
        <p:txBody>
          <a:bodyPr>
            <a:normAutofit fontScale="85000" lnSpcReduction="20000"/>
          </a:bodyPr>
          <a:lstStyle/>
          <a:p>
            <a:pPr marL="214313" indent="-214313">
              <a:buFont typeface="Arial" panose="020B0604020202020204" pitchFamily="34" charset="0"/>
              <a:buChar char="•"/>
            </a:pPr>
            <a:r>
              <a:rPr lang="en-US" sz="2800" b="1" dirty="0"/>
              <a:t>1 in 10 persons age 60 + Experience Abuse </a:t>
            </a:r>
          </a:p>
          <a:p>
            <a:endParaRPr lang="en-US" sz="2800" b="1" dirty="0"/>
          </a:p>
          <a:p>
            <a:pPr marL="285750" indent="-285750">
              <a:buFont typeface="Arial" panose="020B0604020202020204" pitchFamily="34" charset="0"/>
              <a:buChar char="•"/>
            </a:pPr>
            <a:r>
              <a:rPr lang="en-US" sz="2800" b="1" dirty="0"/>
              <a:t>Approximately 5 Million per year</a:t>
            </a:r>
          </a:p>
          <a:p>
            <a:endParaRPr lang="en-US" sz="2800" b="1" dirty="0"/>
          </a:p>
          <a:p>
            <a:pPr marL="214313" indent="-214313">
              <a:buFont typeface="Arial" panose="020B0604020202020204" pitchFamily="34" charset="0"/>
              <a:buChar char="•"/>
            </a:pPr>
            <a:r>
              <a:rPr lang="en-US" sz="2800" b="1" dirty="0"/>
              <a:t>300% Victims are at 100% Higher risk of Death</a:t>
            </a:r>
          </a:p>
          <a:p>
            <a:pPr marL="214313" indent="-214313">
              <a:buFont typeface="Arial" panose="020B0604020202020204" pitchFamily="34" charset="0"/>
              <a:buChar char="•"/>
            </a:pPr>
            <a:endParaRPr lang="en-US" sz="2800" b="1" dirty="0"/>
          </a:p>
          <a:p>
            <a:pPr marL="214313" indent="-214313">
              <a:buFont typeface="Arial" panose="020B0604020202020204" pitchFamily="34" charset="0"/>
              <a:buChar char="•"/>
            </a:pPr>
            <a:r>
              <a:rPr lang="en-US" sz="2800" b="1" dirty="0"/>
              <a:t>Annual Estimates of Financial Losses from Financial abuse range from 2.9-36.5 Billion Dollars.</a:t>
            </a:r>
          </a:p>
          <a:p>
            <a:pPr marL="214313" indent="-214313">
              <a:buFont typeface="Arial" panose="020B0604020202020204" pitchFamily="34" charset="0"/>
              <a:buChar char="•"/>
            </a:pPr>
            <a:endParaRPr lang="en-US" sz="2800" b="1" dirty="0"/>
          </a:p>
          <a:p>
            <a:pPr marL="214313" indent="-214313">
              <a:buFont typeface="Arial" panose="020B0604020202020204" pitchFamily="34" charset="0"/>
              <a:buChar char="•"/>
            </a:pPr>
            <a:r>
              <a:rPr lang="en-US" sz="2800" b="1" dirty="0"/>
              <a:t>9% of Victims turn to State Medicaid Funds due to Money Stolen </a:t>
            </a:r>
            <a:endParaRPr lang="en-US" b="1" dirty="0"/>
          </a:p>
        </p:txBody>
      </p:sp>
      <p:pic>
        <p:nvPicPr>
          <p:cNvPr id="6" name="Picture 5" descr="Sunflowers and TULIPs - A look at extreme Calvinism on Vimeo">
            <a:extLst>
              <a:ext uri="{FF2B5EF4-FFF2-40B4-BE49-F238E27FC236}">
                <a16:creationId xmlns:a16="http://schemas.microsoft.com/office/drawing/2014/main" id="{628FEB98-501C-4D60-8108-6EBAF822C8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48525" y="1612804"/>
            <a:ext cx="4514850" cy="3386137"/>
          </a:xfrm>
          <a:prstGeom prst="rect">
            <a:avLst/>
          </a:prstGeom>
        </p:spPr>
      </p:pic>
    </p:spTree>
    <p:extLst>
      <p:ext uri="{BB962C8B-B14F-4D97-AF65-F5344CB8AC3E}">
        <p14:creationId xmlns:p14="http://schemas.microsoft.com/office/powerpoint/2010/main" val="406972099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48B18-3307-490C-9E4C-440DEF4D2900}"/>
              </a:ext>
            </a:extLst>
          </p:cNvPr>
          <p:cNvSpPr>
            <a:spLocks noGrp="1"/>
          </p:cNvSpPr>
          <p:nvPr>
            <p:ph type="title"/>
          </p:nvPr>
        </p:nvSpPr>
        <p:spPr>
          <a:xfrm>
            <a:off x="457201" y="457200"/>
            <a:ext cx="4314826" cy="1314450"/>
          </a:xfrm>
        </p:spPr>
        <p:txBody>
          <a:bodyPr/>
          <a:lstStyle/>
          <a:p>
            <a:r>
              <a:rPr lang="en-US" dirty="0"/>
              <a:t>Defining Elder Abuse</a:t>
            </a:r>
          </a:p>
        </p:txBody>
      </p:sp>
      <p:sp>
        <p:nvSpPr>
          <p:cNvPr id="4" name="Text Placeholder 3">
            <a:extLst>
              <a:ext uri="{FF2B5EF4-FFF2-40B4-BE49-F238E27FC236}">
                <a16:creationId xmlns:a16="http://schemas.microsoft.com/office/drawing/2014/main" id="{888FDB75-F648-40FD-87B8-498BC3A68FF9}"/>
              </a:ext>
            </a:extLst>
          </p:cNvPr>
          <p:cNvSpPr>
            <a:spLocks noGrp="1"/>
          </p:cNvSpPr>
          <p:nvPr>
            <p:ph type="body" sz="quarter" idx="21"/>
          </p:nvPr>
        </p:nvSpPr>
        <p:spPr>
          <a:xfrm>
            <a:off x="457201" y="2057400"/>
            <a:ext cx="4314824" cy="4343400"/>
          </a:xfrm>
        </p:spPr>
        <p:txBody>
          <a:bodyPr>
            <a:normAutofit fontScale="92500" lnSpcReduction="20000"/>
          </a:bodyPr>
          <a:lstStyle/>
          <a:p>
            <a:pPr marL="0" indent="0">
              <a:buNone/>
            </a:pPr>
            <a:r>
              <a:rPr lang="en-US" altLang="en-US" sz="1800" b="1" u="sng" dirty="0"/>
              <a:t>ELDER ABUSE</a:t>
            </a:r>
            <a:r>
              <a:rPr lang="en-US" altLang="en-US" sz="1800" b="1" dirty="0"/>
              <a:t> </a:t>
            </a:r>
          </a:p>
          <a:p>
            <a:pPr>
              <a:buNone/>
            </a:pPr>
            <a:r>
              <a:rPr lang="en-US" altLang="en-US" sz="1800" b="1" dirty="0"/>
              <a:t>(WI state Statutes § 46.90,§ 55 )</a:t>
            </a:r>
          </a:p>
          <a:p>
            <a:pPr lvl="1">
              <a:buFont typeface="Wingdings" panose="05000000000000000000" pitchFamily="2" charset="2"/>
              <a:buChar char="§"/>
            </a:pPr>
            <a:r>
              <a:rPr lang="en-US" altLang="en-US" dirty="0"/>
              <a:t>Abuse</a:t>
            </a:r>
          </a:p>
          <a:p>
            <a:pPr lvl="2">
              <a:buFont typeface="Wingdings" panose="05000000000000000000" pitchFamily="2" charset="2"/>
              <a:buChar char="§"/>
            </a:pPr>
            <a:r>
              <a:rPr lang="en-US" altLang="en-US" dirty="0"/>
              <a:t>Physical </a:t>
            </a:r>
          </a:p>
          <a:p>
            <a:pPr lvl="2">
              <a:buFont typeface="Wingdings" panose="05000000000000000000" pitchFamily="2" charset="2"/>
              <a:buChar char="§"/>
            </a:pPr>
            <a:r>
              <a:rPr lang="en-US" altLang="en-US" dirty="0"/>
              <a:t>Emotional/verbal</a:t>
            </a:r>
          </a:p>
          <a:p>
            <a:pPr lvl="2">
              <a:buFont typeface="Wingdings" panose="05000000000000000000" pitchFamily="2" charset="2"/>
              <a:buChar char="§"/>
            </a:pPr>
            <a:r>
              <a:rPr lang="en-US" altLang="en-US" dirty="0"/>
              <a:t>Sexual</a:t>
            </a:r>
          </a:p>
          <a:p>
            <a:pPr lvl="2">
              <a:buFont typeface="Wingdings" panose="05000000000000000000" pitchFamily="2" charset="2"/>
              <a:buChar char="§"/>
            </a:pPr>
            <a:r>
              <a:rPr lang="en-US" altLang="en-US" dirty="0"/>
              <a:t>Unreasonable Confinement</a:t>
            </a:r>
          </a:p>
          <a:p>
            <a:pPr lvl="1">
              <a:buFont typeface="Wingdings" panose="05000000000000000000" pitchFamily="2" charset="2"/>
              <a:buChar char="§"/>
            </a:pPr>
            <a:r>
              <a:rPr lang="en-US" altLang="en-US" dirty="0"/>
              <a:t>Financial exploitation</a:t>
            </a:r>
          </a:p>
          <a:p>
            <a:pPr lvl="1">
              <a:buFont typeface="Wingdings" panose="05000000000000000000" pitchFamily="2" charset="2"/>
              <a:buChar char="§"/>
            </a:pPr>
            <a:r>
              <a:rPr lang="en-US" altLang="en-US" dirty="0"/>
              <a:t>Caregiver Neglect </a:t>
            </a:r>
          </a:p>
          <a:p>
            <a:pPr lvl="1">
              <a:buFont typeface="Wingdings" panose="05000000000000000000" pitchFamily="2" charset="2"/>
              <a:buChar char="§"/>
            </a:pPr>
            <a:r>
              <a:rPr lang="en-US" altLang="en-US" dirty="0"/>
              <a:t>Self-neglect</a:t>
            </a:r>
            <a:endParaRPr lang="en-US" dirty="0"/>
          </a:p>
          <a:p>
            <a:endParaRPr lang="en-US" dirty="0"/>
          </a:p>
        </p:txBody>
      </p:sp>
      <p:pic>
        <p:nvPicPr>
          <p:cNvPr id="5" name="Picture 4">
            <a:extLst>
              <a:ext uri="{FF2B5EF4-FFF2-40B4-BE49-F238E27FC236}">
                <a16:creationId xmlns:a16="http://schemas.microsoft.com/office/drawing/2014/main" id="{9815A626-6FD3-477A-965E-73A53CAAA4C0}"/>
              </a:ext>
            </a:extLst>
          </p:cNvPr>
          <p:cNvPicPr>
            <a:picLocks noChangeAspect="1"/>
          </p:cNvPicPr>
          <p:nvPr/>
        </p:nvPicPr>
        <p:blipFill>
          <a:blip r:embed="rId3" cstate="print"/>
          <a:stretch>
            <a:fillRect/>
          </a:stretch>
        </p:blipFill>
        <p:spPr>
          <a:xfrm>
            <a:off x="5397990" y="806420"/>
            <a:ext cx="4314824" cy="5245159"/>
          </a:xfrm>
          <a:prstGeom prst="rect">
            <a:avLst/>
          </a:prstGeom>
        </p:spPr>
      </p:pic>
    </p:spTree>
    <p:extLst>
      <p:ext uri="{BB962C8B-B14F-4D97-AF65-F5344CB8AC3E}">
        <p14:creationId xmlns:p14="http://schemas.microsoft.com/office/powerpoint/2010/main" val="130709409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A7B4F-8C97-E54D-8590-6686E4C9A083}"/>
              </a:ext>
            </a:extLst>
          </p:cNvPr>
          <p:cNvSpPr>
            <a:spLocks noGrp="1"/>
          </p:cNvSpPr>
          <p:nvPr>
            <p:ph type="title"/>
          </p:nvPr>
        </p:nvSpPr>
        <p:spPr/>
        <p:txBody>
          <a:bodyPr/>
          <a:lstStyle/>
          <a:p>
            <a:r>
              <a:rPr lang="en-US" dirty="0"/>
              <a:t>Objectives:</a:t>
            </a:r>
          </a:p>
        </p:txBody>
      </p:sp>
      <p:sp>
        <p:nvSpPr>
          <p:cNvPr id="3" name="Text Placeholder 2">
            <a:extLst>
              <a:ext uri="{FF2B5EF4-FFF2-40B4-BE49-F238E27FC236}">
                <a16:creationId xmlns:a16="http://schemas.microsoft.com/office/drawing/2014/main" id="{25643104-BDD0-3548-8BEC-2B7AB9CD4DE7}"/>
              </a:ext>
            </a:extLst>
          </p:cNvPr>
          <p:cNvSpPr>
            <a:spLocks noGrp="1"/>
          </p:cNvSpPr>
          <p:nvPr>
            <p:ph type="body" idx="1"/>
          </p:nvPr>
        </p:nvSpPr>
        <p:spPr/>
        <p:txBody>
          <a:bodyPr/>
          <a:lstStyle/>
          <a:p>
            <a:r>
              <a:rPr lang="en-US" dirty="0"/>
              <a:t>Responding to persons with dementia</a:t>
            </a:r>
          </a:p>
          <a:p>
            <a:r>
              <a:rPr lang="en-US" dirty="0"/>
              <a:t>Role of APS</a:t>
            </a:r>
          </a:p>
          <a:p>
            <a:r>
              <a:rPr lang="en-US" dirty="0"/>
              <a:t>Chapter 55 Emergency Protective Placements</a:t>
            </a:r>
          </a:p>
        </p:txBody>
      </p:sp>
    </p:spTree>
    <p:extLst>
      <p:ext uri="{BB962C8B-B14F-4D97-AF65-F5344CB8AC3E}">
        <p14:creationId xmlns:p14="http://schemas.microsoft.com/office/powerpoint/2010/main" val="327228416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13326-4687-4202-B08B-442FBDA5AE77}"/>
              </a:ext>
            </a:extLst>
          </p:cNvPr>
          <p:cNvSpPr>
            <a:spLocks noGrp="1"/>
          </p:cNvSpPr>
          <p:nvPr>
            <p:ph type="title"/>
          </p:nvPr>
        </p:nvSpPr>
        <p:spPr/>
        <p:txBody>
          <a:bodyPr/>
          <a:lstStyle/>
          <a:p>
            <a:r>
              <a:rPr lang="en-US" dirty="0"/>
              <a:t>Risk Factors for Adults/Elders at Risk</a:t>
            </a:r>
          </a:p>
        </p:txBody>
      </p:sp>
      <p:sp>
        <p:nvSpPr>
          <p:cNvPr id="3" name="Text Placeholder 2">
            <a:extLst>
              <a:ext uri="{FF2B5EF4-FFF2-40B4-BE49-F238E27FC236}">
                <a16:creationId xmlns:a16="http://schemas.microsoft.com/office/drawing/2014/main" id="{F6E8176D-C13B-4A75-AE3D-D1BA3739FCB7}"/>
              </a:ext>
            </a:extLst>
          </p:cNvPr>
          <p:cNvSpPr>
            <a:spLocks noGrp="1"/>
          </p:cNvSpPr>
          <p:nvPr>
            <p:ph type="body" idx="1"/>
          </p:nvPr>
        </p:nvSpPr>
        <p:spPr/>
        <p:txBody>
          <a:bodyPr>
            <a:normAutofit lnSpcReduction="10000"/>
          </a:bodyPr>
          <a:lstStyle/>
          <a:p>
            <a:pPr marL="342900" indent="-342900">
              <a:spcAft>
                <a:spcPts val="450"/>
              </a:spcAft>
            </a:pPr>
            <a:r>
              <a:rPr lang="en-US" sz="2800" dirty="0"/>
              <a:t>Social Isolation</a:t>
            </a:r>
          </a:p>
          <a:p>
            <a:pPr marL="342900" indent="-342900">
              <a:spcAft>
                <a:spcPts val="450"/>
              </a:spcAft>
            </a:pPr>
            <a:r>
              <a:rPr lang="en-US" sz="2800" dirty="0"/>
              <a:t>Cognitive Decline</a:t>
            </a:r>
          </a:p>
          <a:p>
            <a:pPr marL="342900" indent="-342900">
              <a:spcAft>
                <a:spcPts val="450"/>
              </a:spcAft>
            </a:pPr>
            <a:r>
              <a:rPr lang="en-US" sz="2800" dirty="0"/>
              <a:t>Gender:  Women more likely to be victims</a:t>
            </a:r>
          </a:p>
          <a:p>
            <a:pPr marL="342900" indent="-342900">
              <a:spcAft>
                <a:spcPts val="450"/>
              </a:spcAft>
            </a:pPr>
            <a:r>
              <a:rPr lang="en-US" sz="2800" dirty="0"/>
              <a:t>Underlying Issues of Trauma, domestic abuse, mental health, or substance abuse issue</a:t>
            </a:r>
          </a:p>
          <a:p>
            <a:pPr marL="342900" indent="-342900">
              <a:spcAft>
                <a:spcPts val="450"/>
              </a:spcAft>
            </a:pPr>
            <a:r>
              <a:rPr lang="en-US" sz="2800" dirty="0"/>
              <a:t>Physical or Medical Care Issues</a:t>
            </a:r>
          </a:p>
          <a:p>
            <a:pPr marL="342900" indent="-342900">
              <a:spcAft>
                <a:spcPts val="450"/>
              </a:spcAft>
            </a:pPr>
            <a:r>
              <a:rPr lang="en-US" sz="2800" dirty="0"/>
              <a:t>Caregivers that with limited support or underlying personal concerns (past trauma, mental health/ sub abuse, criminal histories) </a:t>
            </a:r>
          </a:p>
          <a:p>
            <a:endParaRPr lang="en-US" dirty="0"/>
          </a:p>
        </p:txBody>
      </p:sp>
    </p:spTree>
    <p:extLst>
      <p:ext uri="{BB962C8B-B14F-4D97-AF65-F5344CB8AC3E}">
        <p14:creationId xmlns:p14="http://schemas.microsoft.com/office/powerpoint/2010/main" val="341140442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8446E1-DBBD-44FF-B987-32AFCCD2CAC3}"/>
              </a:ext>
            </a:extLst>
          </p:cNvPr>
          <p:cNvPicPr>
            <a:picLocks noChangeAspect="1"/>
          </p:cNvPicPr>
          <p:nvPr/>
        </p:nvPicPr>
        <p:blipFill rotWithShape="1">
          <a:blip r:embed="rId3"/>
          <a:srcRect t="11221" r="1" b="21783"/>
          <a:stretch/>
        </p:blipFill>
        <p:spPr>
          <a:xfrm>
            <a:off x="975139"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5" name="Picture 4">
            <a:extLst>
              <a:ext uri="{FF2B5EF4-FFF2-40B4-BE49-F238E27FC236}">
                <a16:creationId xmlns:a16="http://schemas.microsoft.com/office/drawing/2014/main" id="{7C198D30-A8EC-4614-9447-CBFB1D89299D}"/>
              </a:ext>
            </a:extLst>
          </p:cNvPr>
          <p:cNvPicPr>
            <a:picLocks noChangeAspect="1"/>
          </p:cNvPicPr>
          <p:nvPr/>
        </p:nvPicPr>
        <p:blipFill rotWithShape="1">
          <a:blip r:embed="rId4"/>
          <a:srcRect t="2063" r="-4" b="27637"/>
          <a:stretch/>
        </p:blipFill>
        <p:spPr>
          <a:xfrm>
            <a:off x="3585647"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4" name="Picture 3">
            <a:extLst>
              <a:ext uri="{FF2B5EF4-FFF2-40B4-BE49-F238E27FC236}">
                <a16:creationId xmlns:a16="http://schemas.microsoft.com/office/drawing/2014/main" id="{28E6E11C-F2F3-4706-A179-F6CF89CB2FE7}"/>
              </a:ext>
            </a:extLst>
          </p:cNvPr>
          <p:cNvPicPr>
            <a:picLocks noChangeAspect="1"/>
          </p:cNvPicPr>
          <p:nvPr/>
        </p:nvPicPr>
        <p:blipFill rotWithShape="1">
          <a:blip r:embed="rId5"/>
          <a:srcRect t="10231" r="3" b="22444"/>
          <a:stretch/>
        </p:blipFill>
        <p:spPr>
          <a:xfrm>
            <a:off x="6196155"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2" name="Picture 1">
            <a:extLst>
              <a:ext uri="{FF2B5EF4-FFF2-40B4-BE49-F238E27FC236}">
                <a16:creationId xmlns:a16="http://schemas.microsoft.com/office/drawing/2014/main" id="{9C6C91C5-ACF1-4A7B-BAB1-6D8BE5FB6F8B}"/>
              </a:ext>
            </a:extLst>
          </p:cNvPr>
          <p:cNvPicPr>
            <a:picLocks noChangeAspect="1"/>
          </p:cNvPicPr>
          <p:nvPr/>
        </p:nvPicPr>
        <p:blipFill rotWithShape="1">
          <a:blip r:embed="rId6"/>
          <a:srcRect t="9076" r="2" b="16998"/>
          <a:stretch/>
        </p:blipFill>
        <p:spPr>
          <a:xfrm>
            <a:off x="8806663"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sp>
        <p:nvSpPr>
          <p:cNvPr id="6" name="TextBox 5">
            <a:extLst>
              <a:ext uri="{FF2B5EF4-FFF2-40B4-BE49-F238E27FC236}">
                <a16:creationId xmlns:a16="http://schemas.microsoft.com/office/drawing/2014/main" id="{EAD72735-E430-4C20-BC5B-178B0257C357}"/>
              </a:ext>
            </a:extLst>
          </p:cNvPr>
          <p:cNvSpPr txBox="1"/>
          <p:nvPr/>
        </p:nvSpPr>
        <p:spPr>
          <a:xfrm>
            <a:off x="975139" y="1239519"/>
            <a:ext cx="682774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200" b="1" i="0" u="none" strike="noStrike" cap="none" spc="0" normalizeH="0" baseline="0" dirty="0">
                <a:ln>
                  <a:noFill/>
                </a:ln>
                <a:solidFill>
                  <a:srgbClr val="000000"/>
                </a:solidFill>
                <a:effectLst/>
                <a:uFillTx/>
                <a:latin typeface="Century Gothic" panose="020B0502020202020204" pitchFamily="34" charset="0"/>
                <a:sym typeface="Calibri"/>
              </a:rPr>
              <a:t>There is no TYPICAL Abuser </a:t>
            </a:r>
          </a:p>
        </p:txBody>
      </p:sp>
      <p:sp>
        <p:nvSpPr>
          <p:cNvPr id="8" name="TextBox 7">
            <a:extLst>
              <a:ext uri="{FF2B5EF4-FFF2-40B4-BE49-F238E27FC236}">
                <a16:creationId xmlns:a16="http://schemas.microsoft.com/office/drawing/2014/main" id="{C89BD234-B457-47BE-A6B0-775AD4ED4A5D}"/>
              </a:ext>
            </a:extLst>
          </p:cNvPr>
          <p:cNvSpPr txBox="1"/>
          <p:nvPr/>
        </p:nvSpPr>
        <p:spPr>
          <a:xfrm>
            <a:off x="975139" y="5249149"/>
            <a:ext cx="6096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dirty="0">
                <a:hlinkClick r:id="rId7"/>
              </a:rPr>
              <a:t>https://www.youtube.com/watch?v=A2J8fWDlaEE</a:t>
            </a:r>
            <a:endParaRPr lang="en-US" dirty="0"/>
          </a:p>
        </p:txBody>
      </p:sp>
    </p:spTree>
    <p:extLst>
      <p:ext uri="{BB962C8B-B14F-4D97-AF65-F5344CB8AC3E}">
        <p14:creationId xmlns:p14="http://schemas.microsoft.com/office/powerpoint/2010/main" val="59119824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7322A9E-F1EC-405E-8971-BA906EFFC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29674" y="1290909"/>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A5704422-1118-4FD1-95AD-29A064EB8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70451" y="2010741"/>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A88B2AAA-B805-498E-A9E6-98B885855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51351" y="1780905"/>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9B8051E0-19D7-43E1-BFD9-E6DBFEB3A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42347"/>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9">
            <a:extLst>
              <a:ext uri="{FF2B5EF4-FFF2-40B4-BE49-F238E27FC236}">
                <a16:creationId xmlns:a16="http://schemas.microsoft.com/office/drawing/2014/main" id="{4EDB2B02-86A2-46F5-A4BE-B7D9B1041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178751"/>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0">
            <a:extLst>
              <a:ext uri="{FF2B5EF4-FFF2-40B4-BE49-F238E27FC236}">
                <a16:creationId xmlns:a16="http://schemas.microsoft.com/office/drawing/2014/main" id="{43954639-FB5D-41F4-9560-6F6DFE7784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9376"/>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a:extLst>
              <a:ext uri="{FF2B5EF4-FFF2-40B4-BE49-F238E27FC236}">
                <a16:creationId xmlns:a16="http://schemas.microsoft.com/office/drawing/2014/main" id="{E898931C-0323-41FA-A036-20F818B1F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a:extLst>
              <a:ext uri="{FF2B5EF4-FFF2-40B4-BE49-F238E27FC236}">
                <a16:creationId xmlns:a16="http://schemas.microsoft.com/office/drawing/2014/main" id="{89AFE9DD-0792-4B98-B4EB-97ACA17E6A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705"/>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a:extLst>
              <a:ext uri="{FF2B5EF4-FFF2-40B4-BE49-F238E27FC236}">
                <a16:creationId xmlns:a16="http://schemas.microsoft.com/office/drawing/2014/main" id="{3981F5C4-9AE1-404E-AF44-A4E6DB374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11">
            <a:extLst>
              <a:ext uri="{FF2B5EF4-FFF2-40B4-BE49-F238E27FC236}">
                <a16:creationId xmlns:a16="http://schemas.microsoft.com/office/drawing/2014/main" id="{763C1781-8726-4FAC-8C45-FF40376BE4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26601" y="-1916"/>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1">
            <a:extLst>
              <a:ext uri="{FF2B5EF4-FFF2-40B4-BE49-F238E27FC236}">
                <a16:creationId xmlns:a16="http://schemas.microsoft.com/office/drawing/2014/main" id="{301491B5-56C7-43DC-A3D9-861EECCA0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235014" y="2872"/>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791C2827-9AD6-4D57-B91D-FE4121A82F8D}"/>
              </a:ext>
            </a:extLst>
          </p:cNvPr>
          <p:cNvSpPr>
            <a:spLocks noGrp="1"/>
          </p:cNvSpPr>
          <p:nvPr>
            <p:ph type="title"/>
          </p:nvPr>
        </p:nvSpPr>
        <p:spPr>
          <a:xfrm>
            <a:off x="8842248" y="1481328"/>
            <a:ext cx="2926080" cy="2468880"/>
          </a:xfrm>
        </p:spPr>
        <p:txBody>
          <a:bodyPr vert="horz" lIns="91440" tIns="45720" rIns="91440" bIns="45720" rtlCol="0" anchor="b">
            <a:normAutofit/>
          </a:bodyPr>
          <a:lstStyle/>
          <a:p>
            <a:pPr>
              <a:spcBef>
                <a:spcPct val="0"/>
              </a:spcBef>
            </a:pPr>
            <a:r>
              <a:rPr lang="en-US" sz="4000" kern="1200">
                <a:solidFill>
                  <a:schemeClr val="tx1"/>
                </a:solidFill>
                <a:ea typeface="+mj-ea"/>
                <a:cs typeface="+mj-cs"/>
              </a:rPr>
              <a:t>Power and Contol</a:t>
            </a:r>
          </a:p>
        </p:txBody>
      </p:sp>
      <p:sp>
        <p:nvSpPr>
          <p:cNvPr id="3" name="Text Placeholder 2">
            <a:extLst>
              <a:ext uri="{FF2B5EF4-FFF2-40B4-BE49-F238E27FC236}">
                <a16:creationId xmlns:a16="http://schemas.microsoft.com/office/drawing/2014/main" id="{C5576DB2-7CA4-4662-9A9C-83290E30E970}"/>
              </a:ext>
            </a:extLst>
          </p:cNvPr>
          <p:cNvSpPr>
            <a:spLocks noGrp="1"/>
          </p:cNvSpPr>
          <p:nvPr>
            <p:ph type="body" sz="half" idx="1"/>
          </p:nvPr>
        </p:nvSpPr>
        <p:spPr>
          <a:xfrm>
            <a:off x="8842248" y="4078224"/>
            <a:ext cx="2926080" cy="1307592"/>
          </a:xfrm>
        </p:spPr>
        <p:txBody>
          <a:bodyPr vert="horz" lIns="91440" tIns="45720" rIns="91440" bIns="45720" rtlCol="0">
            <a:normAutofit/>
          </a:bodyPr>
          <a:lstStyle/>
          <a:p>
            <a:pPr marL="0" indent="0">
              <a:buNone/>
            </a:pPr>
            <a:r>
              <a:rPr lang="en-US" sz="2000" kern="1200">
                <a:solidFill>
                  <a:schemeClr val="tx1"/>
                </a:solidFill>
                <a:latin typeface="+mn-lt"/>
                <a:ea typeface="+mn-ea"/>
                <a:cs typeface="+mn-cs"/>
              </a:rPr>
              <a:t>Abusive Relationships are all about Power and Control</a:t>
            </a:r>
          </a:p>
        </p:txBody>
      </p:sp>
      <p:sp>
        <p:nvSpPr>
          <p:cNvPr id="32" name="Freeform 22">
            <a:extLst>
              <a:ext uri="{FF2B5EF4-FFF2-40B4-BE49-F238E27FC236}">
                <a16:creationId xmlns:a16="http://schemas.microsoft.com/office/drawing/2014/main" id="{237E2353-22DF-46E0-A200-FB30F8F39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020826" y="-1916"/>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23">
            <a:extLst>
              <a:ext uri="{FF2B5EF4-FFF2-40B4-BE49-F238E27FC236}">
                <a16:creationId xmlns:a16="http://schemas.microsoft.com/office/drawing/2014/main" id="{DD6138DB-057B-45F7-A5F4-E7BFDA20D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90826" y="-1916"/>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Shape 35">
            <a:extLst>
              <a:ext uri="{FF2B5EF4-FFF2-40B4-BE49-F238E27FC236}">
                <a16:creationId xmlns:a16="http://schemas.microsoft.com/office/drawing/2014/main" id="{79A54AB1-B64F-4843-BFAB-81CB74E66B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752078" y="2218040"/>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pic>
        <p:nvPicPr>
          <p:cNvPr id="5" name="Picture 2" descr="image001">
            <a:extLst>
              <a:ext uri="{FF2B5EF4-FFF2-40B4-BE49-F238E27FC236}">
                <a16:creationId xmlns:a16="http://schemas.microsoft.com/office/drawing/2014/main" id="{04A257A6-DCAE-450A-A229-53B76C26FCD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57" r="1" b="7761"/>
          <a:stretch/>
        </p:blipFill>
        <p:spPr bwMode="auto">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57973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5F6713B-8BB0-4565-AE44-86311211B2B4}"/>
              </a:ext>
            </a:extLst>
          </p:cNvPr>
          <p:cNvSpPr>
            <a:spLocks noGrp="1"/>
          </p:cNvSpPr>
          <p:nvPr>
            <p:ph type="title"/>
          </p:nvPr>
        </p:nvSpPr>
        <p:spPr>
          <a:xfrm>
            <a:off x="838200" y="500062"/>
            <a:ext cx="10515600" cy="1325563"/>
          </a:xfrm>
        </p:spPr>
        <p:txBody>
          <a:bodyPr/>
          <a:lstStyle/>
          <a:p>
            <a:r>
              <a:rPr lang="en-US" dirty="0"/>
              <a:t>Responding – What to do?</a:t>
            </a:r>
          </a:p>
        </p:txBody>
      </p:sp>
      <p:sp>
        <p:nvSpPr>
          <p:cNvPr id="6" name="Text Placeholder 5">
            <a:extLst>
              <a:ext uri="{FF2B5EF4-FFF2-40B4-BE49-F238E27FC236}">
                <a16:creationId xmlns:a16="http://schemas.microsoft.com/office/drawing/2014/main" id="{FB90066A-51E0-4B14-BE34-93C29A3BE3C5}"/>
              </a:ext>
            </a:extLst>
          </p:cNvPr>
          <p:cNvSpPr>
            <a:spLocks noGrp="1"/>
          </p:cNvSpPr>
          <p:nvPr>
            <p:ph type="body" idx="1"/>
          </p:nvPr>
        </p:nvSpPr>
        <p:spPr/>
        <p:txBody>
          <a:bodyPr/>
          <a:lstStyle/>
          <a:p>
            <a:pPr algn="ctr" eaLnBrk="1" hangingPunct="1">
              <a:lnSpc>
                <a:spcPct val="100000"/>
              </a:lnSpc>
              <a:spcBef>
                <a:spcPct val="50000"/>
              </a:spcBef>
              <a:buFontTx/>
              <a:buNone/>
            </a:pPr>
            <a:r>
              <a:rPr lang="en-US" altLang="en-US" sz="2800" b="1" dirty="0"/>
              <a:t>The Aging and Disability Services of Milwaukee County is the lead Adult at Risk/ Elder Abuse Agency for Milwaukee County.</a:t>
            </a:r>
          </a:p>
          <a:p>
            <a:pPr algn="ctr" eaLnBrk="1" hangingPunct="1">
              <a:lnSpc>
                <a:spcPct val="100000"/>
              </a:lnSpc>
              <a:spcBef>
                <a:spcPct val="50000"/>
              </a:spcBef>
              <a:buFontTx/>
              <a:buNone/>
            </a:pPr>
            <a:r>
              <a:rPr lang="en-US" altLang="en-US" sz="2800" b="1" dirty="0"/>
              <a:t>Trained staff investigate alleged abuse, of adults aged 18 and over, residing in Milwaukee County.</a:t>
            </a:r>
            <a:r>
              <a:rPr lang="en-US" altLang="en-US" sz="2800" b="1" dirty="0">
                <a:solidFill>
                  <a:srgbClr val="00483A"/>
                </a:solidFill>
              </a:rPr>
              <a:t> </a:t>
            </a:r>
          </a:p>
          <a:p>
            <a:pPr algn="ctr" eaLnBrk="1" hangingPunct="1">
              <a:lnSpc>
                <a:spcPct val="30000"/>
              </a:lnSpc>
              <a:spcBef>
                <a:spcPct val="50000"/>
              </a:spcBef>
              <a:buFontTx/>
              <a:buNone/>
            </a:pPr>
            <a:r>
              <a:rPr lang="en-US" altLang="en-US" sz="4000" b="1" dirty="0">
                <a:solidFill>
                  <a:srgbClr val="332A86"/>
                </a:solidFill>
                <a:latin typeface="Arial" panose="020B0604020202020204" pitchFamily="34" charset="0"/>
              </a:rPr>
              <a:t> </a:t>
            </a:r>
            <a:r>
              <a:rPr lang="en-US" altLang="en-US" sz="2800" b="1" u="sng" dirty="0"/>
              <a:t>You may choose to remain anonymous; people cannot</a:t>
            </a:r>
          </a:p>
          <a:p>
            <a:pPr algn="ctr" eaLnBrk="1" hangingPunct="1">
              <a:lnSpc>
                <a:spcPct val="60000"/>
              </a:lnSpc>
              <a:spcBef>
                <a:spcPct val="50000"/>
              </a:spcBef>
              <a:buFontTx/>
              <a:buNone/>
            </a:pPr>
            <a:r>
              <a:rPr lang="en-US" altLang="en-US" sz="2800" b="1" u="sng" dirty="0"/>
              <a:t>be held criminally or civilly liable for reporting in good faith</a:t>
            </a:r>
            <a:endParaRPr lang="en-US" altLang="en-US" sz="3200" b="1" u="sng" dirty="0"/>
          </a:p>
          <a:p>
            <a:pPr algn="ctr" eaLnBrk="1" hangingPunct="1">
              <a:lnSpc>
                <a:spcPct val="100000"/>
              </a:lnSpc>
              <a:spcBef>
                <a:spcPct val="50000"/>
              </a:spcBef>
              <a:buFontTx/>
              <a:buNone/>
            </a:pPr>
            <a:endParaRPr lang="en-US" altLang="en-US" sz="2800" b="1" dirty="0">
              <a:solidFill>
                <a:srgbClr val="00483A"/>
              </a:solidFill>
            </a:endParaRPr>
          </a:p>
          <a:p>
            <a:endParaRPr lang="en-US" dirty="0"/>
          </a:p>
        </p:txBody>
      </p:sp>
    </p:spTree>
    <p:extLst>
      <p:ext uri="{BB962C8B-B14F-4D97-AF65-F5344CB8AC3E}">
        <p14:creationId xmlns:p14="http://schemas.microsoft.com/office/powerpoint/2010/main" val="300982126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52BA6-B793-47E2-A2B1-D09F9303474E}"/>
              </a:ext>
            </a:extLst>
          </p:cNvPr>
          <p:cNvSpPr>
            <a:spLocks noGrp="1"/>
          </p:cNvSpPr>
          <p:nvPr>
            <p:ph type="title"/>
          </p:nvPr>
        </p:nvSpPr>
        <p:spPr>
          <a:xfrm>
            <a:off x="838200" y="681037"/>
            <a:ext cx="10515600" cy="1325563"/>
          </a:xfrm>
        </p:spPr>
        <p:txBody>
          <a:bodyPr/>
          <a:lstStyle/>
          <a:p>
            <a:r>
              <a:rPr lang="en-US" dirty="0"/>
              <a:t>Responding - What Happens Next?</a:t>
            </a:r>
          </a:p>
        </p:txBody>
      </p:sp>
      <p:sp>
        <p:nvSpPr>
          <p:cNvPr id="3" name="Text Placeholder 2">
            <a:extLst>
              <a:ext uri="{FF2B5EF4-FFF2-40B4-BE49-F238E27FC236}">
                <a16:creationId xmlns:a16="http://schemas.microsoft.com/office/drawing/2014/main" id="{15E78C37-44A0-4D56-AC57-03E211F5E141}"/>
              </a:ext>
            </a:extLst>
          </p:cNvPr>
          <p:cNvSpPr>
            <a:spLocks noGrp="1"/>
          </p:cNvSpPr>
          <p:nvPr>
            <p:ph type="body" idx="1"/>
          </p:nvPr>
        </p:nvSpPr>
        <p:spPr/>
        <p:txBody>
          <a:bodyPr>
            <a:normAutofit/>
          </a:bodyPr>
          <a:lstStyle/>
          <a:p>
            <a:r>
              <a:rPr lang="en-US" altLang="en-US" sz="2800" b="1" dirty="0">
                <a:solidFill>
                  <a:srgbClr val="301076"/>
                </a:solidFill>
                <a:latin typeface="Century Gothic" panose="020B0502020202020204" pitchFamily="34" charset="0"/>
              </a:rPr>
              <a:t>Investigation</a:t>
            </a:r>
          </a:p>
          <a:p>
            <a:pPr lvl="1">
              <a:lnSpc>
                <a:spcPct val="100000"/>
              </a:lnSpc>
              <a:spcBef>
                <a:spcPct val="0"/>
              </a:spcBef>
            </a:pPr>
            <a:r>
              <a:rPr lang="en-US" altLang="en-US" b="1" dirty="0">
                <a:solidFill>
                  <a:srgbClr val="000000"/>
                </a:solidFill>
                <a:latin typeface="Century Gothic" panose="020B0502020202020204" pitchFamily="34" charset="0"/>
                <a:cs typeface="Times New Roman" panose="02020603050405020304" pitchFamily="18" charset="0"/>
              </a:rPr>
              <a:t>Evaluation of the situation as reported by the caller  </a:t>
            </a:r>
          </a:p>
          <a:p>
            <a:pPr lvl="1">
              <a:lnSpc>
                <a:spcPct val="100000"/>
              </a:lnSpc>
              <a:spcBef>
                <a:spcPct val="0"/>
              </a:spcBef>
            </a:pPr>
            <a:r>
              <a:rPr lang="en-US" altLang="en-US" b="1" dirty="0">
                <a:solidFill>
                  <a:srgbClr val="000000"/>
                </a:solidFill>
                <a:latin typeface="Century Gothic" panose="020B0502020202020204" pitchFamily="34" charset="0"/>
                <a:cs typeface="Times New Roman" panose="02020603050405020304" pitchFamily="18" charset="0"/>
              </a:rPr>
              <a:t>Assess need for interventions or services to ensure safety</a:t>
            </a:r>
            <a:endParaRPr lang="en-US" altLang="en-US" b="1" dirty="0">
              <a:solidFill>
                <a:srgbClr val="000000"/>
              </a:solidFill>
              <a:latin typeface="Century Gothic" panose="020B0502020202020204" pitchFamily="34" charset="0"/>
            </a:endParaRPr>
          </a:p>
          <a:p>
            <a:pPr marL="0" indent="0">
              <a:buNone/>
            </a:pPr>
            <a:endParaRPr lang="en-US" b="1" dirty="0">
              <a:latin typeface="Century Gothic" panose="020B0502020202020204" pitchFamily="34" charset="0"/>
            </a:endParaRPr>
          </a:p>
          <a:p>
            <a:pPr marL="0" indent="0">
              <a:buNone/>
            </a:pPr>
            <a:r>
              <a:rPr lang="en-US" b="1" dirty="0">
                <a:latin typeface="Century Gothic" panose="020B0502020202020204" pitchFamily="34" charset="0"/>
              </a:rPr>
              <a:t>High Risk Safety Issues: </a:t>
            </a:r>
          </a:p>
          <a:p>
            <a:pPr marL="2413000" lvl="5" indent="0">
              <a:buNone/>
            </a:pPr>
            <a:r>
              <a:rPr lang="en-US" sz="3600" b="1" dirty="0">
                <a:latin typeface="Century Gothic" panose="020B0502020202020204" pitchFamily="34" charset="0"/>
              </a:rPr>
              <a:t>Observable</a:t>
            </a:r>
          </a:p>
          <a:p>
            <a:pPr marL="2413000" lvl="5" indent="0">
              <a:buNone/>
            </a:pPr>
            <a:endParaRPr lang="en-US" sz="3600" b="1" dirty="0">
              <a:latin typeface="Century Gothic" panose="020B0502020202020204" pitchFamily="34" charset="0"/>
            </a:endParaRPr>
          </a:p>
          <a:p>
            <a:pPr marL="2413000" lvl="5" indent="0">
              <a:buNone/>
            </a:pPr>
            <a:r>
              <a:rPr lang="en-US" sz="3600" b="1" dirty="0">
                <a:latin typeface="Century Gothic" panose="020B0502020202020204" pitchFamily="34" charset="0"/>
              </a:rPr>
              <a:t>Quantifiable</a:t>
            </a:r>
          </a:p>
          <a:p>
            <a:pPr marL="0" indent="0">
              <a:buNone/>
            </a:pPr>
            <a:endParaRPr lang="en-US" b="1" dirty="0">
              <a:latin typeface="Century Gothic" panose="020B0502020202020204" pitchFamily="34" charset="0"/>
            </a:endParaRPr>
          </a:p>
        </p:txBody>
      </p:sp>
      <p:pic>
        <p:nvPicPr>
          <p:cNvPr id="4" name="Picture 3">
            <a:extLst>
              <a:ext uri="{FF2B5EF4-FFF2-40B4-BE49-F238E27FC236}">
                <a16:creationId xmlns:a16="http://schemas.microsoft.com/office/drawing/2014/main" id="{109C78A2-D82E-4550-B5CF-58F98972C1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8870" y="4048131"/>
            <a:ext cx="640612" cy="642297"/>
          </a:xfrm>
          <a:prstGeom prst="rect">
            <a:avLst/>
          </a:prstGeom>
          <a:noFill/>
        </p:spPr>
      </p:pic>
      <p:pic>
        <p:nvPicPr>
          <p:cNvPr id="5" name="Picture 4">
            <a:extLst>
              <a:ext uri="{FF2B5EF4-FFF2-40B4-BE49-F238E27FC236}">
                <a16:creationId xmlns:a16="http://schemas.microsoft.com/office/drawing/2014/main" id="{9965CF4A-F43C-43B4-8C55-46305B7521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5882" y="5262722"/>
            <a:ext cx="640612" cy="528319"/>
          </a:xfrm>
          <a:prstGeom prst="rect">
            <a:avLst/>
          </a:prstGeom>
          <a:noFill/>
        </p:spPr>
      </p:pic>
    </p:spTree>
    <p:extLst>
      <p:ext uri="{BB962C8B-B14F-4D97-AF65-F5344CB8AC3E}">
        <p14:creationId xmlns:p14="http://schemas.microsoft.com/office/powerpoint/2010/main" val="3514404385"/>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1FD6C-A8AB-44B4-AB4C-4088BDAFBE8D}"/>
              </a:ext>
            </a:extLst>
          </p:cNvPr>
          <p:cNvSpPr>
            <a:spLocks noGrp="1"/>
          </p:cNvSpPr>
          <p:nvPr>
            <p:ph type="title"/>
          </p:nvPr>
        </p:nvSpPr>
        <p:spPr>
          <a:xfrm>
            <a:off x="838200" y="563880"/>
            <a:ext cx="10515600" cy="1126808"/>
          </a:xfrm>
        </p:spPr>
        <p:txBody>
          <a:bodyPr/>
          <a:lstStyle/>
          <a:p>
            <a:r>
              <a:rPr lang="en-US" dirty="0"/>
              <a:t>Factors: </a:t>
            </a:r>
          </a:p>
        </p:txBody>
      </p:sp>
      <p:sp>
        <p:nvSpPr>
          <p:cNvPr id="3" name="Text Placeholder 2">
            <a:extLst>
              <a:ext uri="{FF2B5EF4-FFF2-40B4-BE49-F238E27FC236}">
                <a16:creationId xmlns:a16="http://schemas.microsoft.com/office/drawing/2014/main" id="{DBB6029B-A3B0-4F3C-AAF0-23016297AC9B}"/>
              </a:ext>
            </a:extLst>
          </p:cNvPr>
          <p:cNvSpPr>
            <a:spLocks noGrp="1"/>
          </p:cNvSpPr>
          <p:nvPr>
            <p:ph type="body" idx="1"/>
          </p:nvPr>
        </p:nvSpPr>
        <p:spPr/>
        <p:txBody>
          <a:bodyPr/>
          <a:lstStyle/>
          <a:p>
            <a:r>
              <a:rPr lang="en-US" dirty="0"/>
              <a:t>Physical</a:t>
            </a:r>
          </a:p>
          <a:p>
            <a:r>
              <a:rPr lang="en-US" dirty="0"/>
              <a:t>Environmental</a:t>
            </a:r>
          </a:p>
          <a:p>
            <a:r>
              <a:rPr lang="en-US" dirty="0"/>
              <a:t>Social Economic</a:t>
            </a:r>
          </a:p>
        </p:txBody>
      </p:sp>
      <p:pic>
        <p:nvPicPr>
          <p:cNvPr id="4" name="Picture 3">
            <a:extLst>
              <a:ext uri="{FF2B5EF4-FFF2-40B4-BE49-F238E27FC236}">
                <a16:creationId xmlns:a16="http://schemas.microsoft.com/office/drawing/2014/main" id="{EB7AF906-7321-4945-A787-F3F16CD9B0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1368" y="2046351"/>
            <a:ext cx="2286000" cy="2011680"/>
          </a:xfrm>
          <a:prstGeom prst="rect">
            <a:avLst/>
          </a:prstGeom>
        </p:spPr>
      </p:pic>
    </p:spTree>
    <p:extLst>
      <p:ext uri="{BB962C8B-B14F-4D97-AF65-F5344CB8AC3E}">
        <p14:creationId xmlns:p14="http://schemas.microsoft.com/office/powerpoint/2010/main" val="405954783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8422C1-6F4A-4D3F-BB23-2362E1D3C04F}"/>
              </a:ext>
            </a:extLst>
          </p:cNvPr>
          <p:cNvSpPr>
            <a:spLocks noGrp="1"/>
          </p:cNvSpPr>
          <p:nvPr>
            <p:ph type="title"/>
          </p:nvPr>
        </p:nvSpPr>
        <p:spPr/>
        <p:txBody>
          <a:bodyPr/>
          <a:lstStyle/>
          <a:p>
            <a:r>
              <a:rPr lang="en-US" dirty="0"/>
              <a:t>Break</a:t>
            </a:r>
          </a:p>
        </p:txBody>
      </p:sp>
      <p:pic>
        <p:nvPicPr>
          <p:cNvPr id="22" name="Picture 21">
            <a:extLst>
              <a:ext uri="{FF2B5EF4-FFF2-40B4-BE49-F238E27FC236}">
                <a16:creationId xmlns:a16="http://schemas.microsoft.com/office/drawing/2014/main" id="{27B4957A-BA71-44A3-8538-18CA7BEF38AA}"/>
              </a:ext>
            </a:extLst>
          </p:cNvPr>
          <p:cNvPicPr>
            <a:picLocks noChangeAspect="1"/>
          </p:cNvPicPr>
          <p:nvPr/>
        </p:nvPicPr>
        <p:blipFill>
          <a:blip r:embed="rId2"/>
          <a:stretch>
            <a:fillRect/>
          </a:stretch>
        </p:blipFill>
        <p:spPr>
          <a:xfrm>
            <a:off x="2190710" y="3433425"/>
            <a:ext cx="914479" cy="914479"/>
          </a:xfrm>
          <a:prstGeom prst="rect">
            <a:avLst/>
          </a:prstGeom>
        </p:spPr>
      </p:pic>
    </p:spTree>
    <p:extLst>
      <p:ext uri="{BB962C8B-B14F-4D97-AF65-F5344CB8AC3E}">
        <p14:creationId xmlns:p14="http://schemas.microsoft.com/office/powerpoint/2010/main" val="1845125500"/>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14D1E-241B-4100-ACF9-BECC2FD19794}"/>
              </a:ext>
            </a:extLst>
          </p:cNvPr>
          <p:cNvSpPr>
            <a:spLocks noGrp="1"/>
          </p:cNvSpPr>
          <p:nvPr>
            <p:ph type="title"/>
          </p:nvPr>
        </p:nvSpPr>
        <p:spPr>
          <a:xfrm>
            <a:off x="838200" y="563880"/>
            <a:ext cx="10515600" cy="1126808"/>
          </a:xfrm>
        </p:spPr>
        <p:txBody>
          <a:bodyPr/>
          <a:lstStyle/>
          <a:p>
            <a:r>
              <a:rPr lang="en-US" dirty="0"/>
              <a:t>Decisional or Non Decisional </a:t>
            </a:r>
          </a:p>
        </p:txBody>
      </p:sp>
      <p:sp>
        <p:nvSpPr>
          <p:cNvPr id="3" name="Text Placeholder 2">
            <a:extLst>
              <a:ext uri="{FF2B5EF4-FFF2-40B4-BE49-F238E27FC236}">
                <a16:creationId xmlns:a16="http://schemas.microsoft.com/office/drawing/2014/main" id="{9F916A7B-8357-4B21-9905-E56484C75478}"/>
              </a:ext>
            </a:extLst>
          </p:cNvPr>
          <p:cNvSpPr>
            <a:spLocks noGrp="1"/>
          </p:cNvSpPr>
          <p:nvPr>
            <p:ph type="body" idx="1"/>
          </p:nvPr>
        </p:nvSpPr>
        <p:spPr/>
        <p:txBody>
          <a:bodyPr/>
          <a:lstStyle/>
          <a:p>
            <a:pPr marL="0" indent="0" eaLnBrk="1" fontAlgn="auto" hangingPunct="1">
              <a:spcAft>
                <a:spcPts val="0"/>
              </a:spcAft>
              <a:buNone/>
              <a:defRPr/>
            </a:pPr>
            <a:r>
              <a:rPr lang="en-US" altLang="en-US" sz="2000" b="1" i="1" u="sng" dirty="0">
                <a:latin typeface="Century Gothic" panose="020B0502020202020204" pitchFamily="34" charset="0"/>
              </a:rPr>
              <a:t>Decisional (Legal Term Competence)</a:t>
            </a:r>
            <a:r>
              <a:rPr lang="en-US" altLang="en-US" sz="2000" dirty="0">
                <a:latin typeface="Century Gothic" panose="020B0502020202020204" pitchFamily="34" charset="0"/>
              </a:rPr>
              <a:t>: orientation; cognitive functioning; communication/language skills; mental status; insight and judgment</a:t>
            </a:r>
          </a:p>
          <a:p>
            <a:pPr marL="0" indent="0" eaLnBrk="1" fontAlgn="auto" hangingPunct="1">
              <a:spcAft>
                <a:spcPts val="0"/>
              </a:spcAft>
              <a:buNone/>
              <a:defRPr/>
            </a:pPr>
            <a:endParaRPr lang="en-US" altLang="en-US" sz="2400" dirty="0"/>
          </a:p>
          <a:p>
            <a:pPr marL="0" indent="0" eaLnBrk="1" fontAlgn="auto" hangingPunct="1">
              <a:spcAft>
                <a:spcPts val="0"/>
              </a:spcAft>
              <a:buNone/>
              <a:defRPr/>
            </a:pPr>
            <a:endParaRPr lang="en-US" altLang="en-US" sz="2400" dirty="0"/>
          </a:p>
          <a:p>
            <a:pPr marL="0" indent="0" eaLnBrk="1" fontAlgn="auto" hangingPunct="1">
              <a:spcAft>
                <a:spcPts val="0"/>
              </a:spcAft>
              <a:buNone/>
              <a:defRPr/>
            </a:pPr>
            <a:endParaRPr lang="en-US" altLang="en-US" sz="2400" dirty="0">
              <a:latin typeface="Century Gothic" panose="020B0502020202020204" pitchFamily="34" charset="0"/>
            </a:endParaRPr>
          </a:p>
          <a:p>
            <a:pPr marL="0" indent="0" eaLnBrk="1" fontAlgn="auto" hangingPunct="1">
              <a:spcAft>
                <a:spcPts val="0"/>
              </a:spcAft>
              <a:buNone/>
              <a:defRPr/>
            </a:pPr>
            <a:endParaRPr lang="en-US" altLang="en-US" sz="2400" dirty="0"/>
          </a:p>
          <a:p>
            <a:pPr eaLnBrk="1" fontAlgn="auto" hangingPunct="1">
              <a:spcAft>
                <a:spcPts val="0"/>
              </a:spcAft>
              <a:defRPr/>
            </a:pPr>
            <a:r>
              <a:rPr lang="en-US" altLang="en-US" sz="2000" dirty="0">
                <a:latin typeface="Century Gothic" panose="020B0502020202020204" pitchFamily="34" charset="0"/>
              </a:rPr>
              <a:t>Does the client </a:t>
            </a:r>
            <a:r>
              <a:rPr lang="en-US" altLang="en-US" sz="2000" b="1" i="1" dirty="0">
                <a:latin typeface="Century Gothic" panose="020B0502020202020204" pitchFamily="34" charset="0"/>
              </a:rPr>
              <a:t>appear to be </a:t>
            </a:r>
            <a:r>
              <a:rPr lang="en-US" altLang="en-US" sz="2000" dirty="0">
                <a:latin typeface="Century Gothic" panose="020B0502020202020204" pitchFamily="34" charset="0"/>
              </a:rPr>
              <a:t>decisional?</a:t>
            </a:r>
          </a:p>
          <a:p>
            <a:pPr lvl="1" eaLnBrk="1" fontAlgn="auto" hangingPunct="1">
              <a:spcAft>
                <a:spcPts val="0"/>
              </a:spcAft>
              <a:defRPr/>
            </a:pPr>
            <a:r>
              <a:rPr lang="en-US" altLang="en-US" sz="2000" dirty="0">
                <a:latin typeface="Century Gothic" panose="020B0502020202020204" pitchFamily="34" charset="0"/>
              </a:rPr>
              <a:t>Does the client have a confirmed diagnoses of:</a:t>
            </a:r>
          </a:p>
          <a:p>
            <a:pPr marL="0" indent="0" eaLnBrk="1" fontAlgn="auto" hangingPunct="1">
              <a:spcAft>
                <a:spcPts val="0"/>
              </a:spcAft>
              <a:buNone/>
              <a:defRPr/>
            </a:pPr>
            <a:r>
              <a:rPr lang="en-US" altLang="en-US" sz="2000" dirty="0">
                <a:latin typeface="Century Gothic" panose="020B0502020202020204" pitchFamily="34" charset="0"/>
              </a:rPr>
              <a:t>(Assessing decision making puts the focus on Probable Cause and gather’s evidences in support of probable cause</a:t>
            </a:r>
            <a:endParaRPr lang="en-US" dirty="0"/>
          </a:p>
        </p:txBody>
      </p:sp>
      <p:pic>
        <p:nvPicPr>
          <p:cNvPr id="4" name="Picture 4" descr="C:\Documents and Settings\Dinah.LaCaze\My Documents\My Pictures\thCAAABTH4.jpg">
            <a:extLst>
              <a:ext uri="{FF2B5EF4-FFF2-40B4-BE49-F238E27FC236}">
                <a16:creationId xmlns:a16="http://schemas.microsoft.com/office/drawing/2014/main" id="{E4661E5E-7651-4C21-8977-74B7D2FA4C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2161" y="2418081"/>
            <a:ext cx="2906208" cy="248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781452"/>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C1C9D-43C5-46BD-8B1D-239F61FFDAC5}"/>
              </a:ext>
            </a:extLst>
          </p:cNvPr>
          <p:cNvSpPr>
            <a:spLocks noGrp="1"/>
          </p:cNvSpPr>
          <p:nvPr>
            <p:ph type="title"/>
          </p:nvPr>
        </p:nvSpPr>
        <p:spPr>
          <a:xfrm>
            <a:off x="670560" y="365125"/>
            <a:ext cx="10683240" cy="1325563"/>
          </a:xfrm>
        </p:spPr>
        <p:txBody>
          <a:bodyPr/>
          <a:lstStyle/>
          <a:p>
            <a:r>
              <a:rPr lang="en-US" dirty="0"/>
              <a:t>Investigations/Interventions/Limitations</a:t>
            </a:r>
          </a:p>
        </p:txBody>
      </p:sp>
      <p:sp>
        <p:nvSpPr>
          <p:cNvPr id="3" name="Text Placeholder 2">
            <a:extLst>
              <a:ext uri="{FF2B5EF4-FFF2-40B4-BE49-F238E27FC236}">
                <a16:creationId xmlns:a16="http://schemas.microsoft.com/office/drawing/2014/main" id="{DB8221A5-6F90-45D2-99D5-97EF81278528}"/>
              </a:ext>
            </a:extLst>
          </p:cNvPr>
          <p:cNvSpPr>
            <a:spLocks noGrp="1"/>
          </p:cNvSpPr>
          <p:nvPr>
            <p:ph type="body" idx="1"/>
          </p:nvPr>
        </p:nvSpPr>
        <p:spPr/>
        <p:txBody>
          <a:bodyPr>
            <a:normAutofit fontScale="92500" lnSpcReduction="10000"/>
          </a:bodyPr>
          <a:lstStyle/>
          <a:p>
            <a:pPr algn="ctr" eaLnBrk="1" hangingPunct="1">
              <a:lnSpc>
                <a:spcPct val="100000"/>
              </a:lnSpc>
              <a:spcBef>
                <a:spcPct val="50000"/>
              </a:spcBef>
              <a:buFontTx/>
              <a:buNone/>
            </a:pPr>
            <a:r>
              <a:rPr lang="en-US" altLang="en-US" sz="2800" b="1" u="sng" dirty="0">
                <a:solidFill>
                  <a:srgbClr val="301076"/>
                </a:solidFill>
              </a:rPr>
              <a:t>COMPETENCY ISSUES and CLOSED CASES</a:t>
            </a:r>
          </a:p>
          <a:p>
            <a:pPr eaLnBrk="1" hangingPunct="1">
              <a:lnSpc>
                <a:spcPct val="100000"/>
              </a:lnSpc>
              <a:spcBef>
                <a:spcPct val="50000"/>
              </a:spcBef>
              <a:buFontTx/>
              <a:buNone/>
            </a:pPr>
            <a:r>
              <a:rPr lang="en-US" altLang="en-US" sz="2800" b="1" dirty="0">
                <a:solidFill>
                  <a:srgbClr val="301076"/>
                </a:solidFill>
              </a:rPr>
              <a:t>Decisional (Competent)</a:t>
            </a:r>
            <a:r>
              <a:rPr lang="en-US" altLang="en-US" sz="2800" b="1" dirty="0">
                <a:solidFill>
                  <a:srgbClr val="000000"/>
                </a:solidFill>
              </a:rPr>
              <a:t> elders and individuals with disabilities may refuse services and the case will be closed.</a:t>
            </a:r>
          </a:p>
          <a:p>
            <a:pPr eaLnBrk="1" hangingPunct="1">
              <a:lnSpc>
                <a:spcPct val="0"/>
              </a:lnSpc>
              <a:spcBef>
                <a:spcPct val="50000"/>
              </a:spcBef>
              <a:buFontTx/>
              <a:buNone/>
            </a:pPr>
            <a:endParaRPr lang="en-US" altLang="en-US" sz="2800" b="1" dirty="0">
              <a:solidFill>
                <a:srgbClr val="000000"/>
              </a:solidFill>
            </a:endParaRPr>
          </a:p>
          <a:p>
            <a:pPr eaLnBrk="1" hangingPunct="1">
              <a:lnSpc>
                <a:spcPct val="100000"/>
              </a:lnSpc>
              <a:spcBef>
                <a:spcPct val="50000"/>
              </a:spcBef>
              <a:buFontTx/>
              <a:buNone/>
            </a:pPr>
            <a:r>
              <a:rPr lang="en-US" altLang="en-US" sz="2800" b="1" dirty="0">
                <a:solidFill>
                  <a:srgbClr val="000000"/>
                </a:solidFill>
              </a:rPr>
              <a:t>A closed investigation is not necessarily a resolution. Each time a </a:t>
            </a:r>
            <a:r>
              <a:rPr lang="en-US" altLang="en-US" sz="2800" b="1" dirty="0">
                <a:solidFill>
                  <a:srgbClr val="301076"/>
                </a:solidFill>
              </a:rPr>
              <a:t>NEW</a:t>
            </a:r>
            <a:r>
              <a:rPr lang="en-US" altLang="en-US" sz="2800" b="1" dirty="0">
                <a:solidFill>
                  <a:srgbClr val="000000"/>
                </a:solidFill>
              </a:rPr>
              <a:t> report is made an investigation will take place.</a:t>
            </a:r>
          </a:p>
          <a:p>
            <a:pPr eaLnBrk="1" hangingPunct="1">
              <a:lnSpc>
                <a:spcPct val="0"/>
              </a:lnSpc>
              <a:spcBef>
                <a:spcPct val="50000"/>
              </a:spcBef>
              <a:buFontTx/>
              <a:buNone/>
            </a:pPr>
            <a:endParaRPr lang="en-US" altLang="en-US" sz="2800" b="1" dirty="0">
              <a:solidFill>
                <a:srgbClr val="000000"/>
              </a:solidFill>
            </a:endParaRPr>
          </a:p>
          <a:p>
            <a:pPr eaLnBrk="1" hangingPunct="1">
              <a:lnSpc>
                <a:spcPct val="100000"/>
              </a:lnSpc>
              <a:spcBef>
                <a:spcPct val="50000"/>
              </a:spcBef>
              <a:buFontTx/>
              <a:buNone/>
            </a:pPr>
            <a:r>
              <a:rPr lang="en-US" altLang="en-US" sz="2800" b="1" dirty="0">
                <a:solidFill>
                  <a:srgbClr val="301076"/>
                </a:solidFill>
              </a:rPr>
              <a:t>Non-Decisional (INCOMPETENT)</a:t>
            </a:r>
            <a:r>
              <a:rPr lang="en-US" altLang="en-US" sz="2800" b="1" dirty="0">
                <a:solidFill>
                  <a:srgbClr val="000000"/>
                </a:solidFill>
              </a:rPr>
              <a:t> elders or individuals with disabilities needs are assessed and services are recommended.  The investigation process concludes when appropriate services are in place.</a:t>
            </a:r>
            <a:endParaRPr lang="en-US" altLang="en-US" sz="2800" b="1" dirty="0">
              <a:solidFill>
                <a:srgbClr val="00483A"/>
              </a:solidFill>
            </a:endParaRPr>
          </a:p>
          <a:p>
            <a:endParaRPr lang="en-US" dirty="0"/>
          </a:p>
        </p:txBody>
      </p:sp>
    </p:spTree>
    <p:extLst>
      <p:ext uri="{BB962C8B-B14F-4D97-AF65-F5344CB8AC3E}">
        <p14:creationId xmlns:p14="http://schemas.microsoft.com/office/powerpoint/2010/main" val="354923089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FF13D-D8DB-49E6-AE27-ADE7A0C712C5}"/>
              </a:ext>
            </a:extLst>
          </p:cNvPr>
          <p:cNvSpPr>
            <a:spLocks noGrp="1"/>
          </p:cNvSpPr>
          <p:nvPr>
            <p:ph type="title"/>
          </p:nvPr>
        </p:nvSpPr>
        <p:spPr/>
        <p:txBody>
          <a:bodyPr/>
          <a:lstStyle/>
          <a:p>
            <a:r>
              <a:rPr lang="en-US" dirty="0"/>
              <a:t>Memorandum of Understanding</a:t>
            </a:r>
          </a:p>
        </p:txBody>
      </p:sp>
      <p:sp>
        <p:nvSpPr>
          <p:cNvPr id="3" name="Text Placeholder 2">
            <a:extLst>
              <a:ext uri="{FF2B5EF4-FFF2-40B4-BE49-F238E27FC236}">
                <a16:creationId xmlns:a16="http://schemas.microsoft.com/office/drawing/2014/main" id="{DE03DF81-2B80-48E4-ADFC-06E5794D7313}"/>
              </a:ext>
            </a:extLst>
          </p:cNvPr>
          <p:cNvSpPr>
            <a:spLocks noGrp="1"/>
          </p:cNvSpPr>
          <p:nvPr>
            <p:ph type="body" idx="1"/>
          </p:nvPr>
        </p:nvSpPr>
        <p:spPr/>
        <p:txBody>
          <a:bodyPr/>
          <a:lstStyle/>
          <a:p>
            <a:r>
              <a:rPr lang="en-US" altLang="en-US" sz="2800" b="1" dirty="0">
                <a:latin typeface="Century Gothic" panose="020B0502020202020204" pitchFamily="34" charset="0"/>
              </a:rPr>
              <a:t>46.90 (3)(a)establishes a MOU between Elder Abuse / APS agency and law enforcement</a:t>
            </a:r>
            <a:endParaRPr lang="en-US" dirty="0"/>
          </a:p>
        </p:txBody>
      </p:sp>
    </p:spTree>
    <p:extLst>
      <p:ext uri="{BB962C8B-B14F-4D97-AF65-F5344CB8AC3E}">
        <p14:creationId xmlns:p14="http://schemas.microsoft.com/office/powerpoint/2010/main" val="224849156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3E0A2-9A30-AD45-97E8-4BCD5F70C1C4}"/>
              </a:ext>
            </a:extLst>
          </p:cNvPr>
          <p:cNvSpPr>
            <a:spLocks noGrp="1"/>
          </p:cNvSpPr>
          <p:nvPr>
            <p:ph type="title"/>
          </p:nvPr>
        </p:nvSpPr>
        <p:spPr/>
        <p:txBody>
          <a:bodyPr>
            <a:normAutofit fontScale="90000"/>
          </a:bodyPr>
          <a:lstStyle/>
          <a:p>
            <a:pPr eaLnBrk="1" hangingPunct="1">
              <a:lnSpc>
                <a:spcPct val="100000"/>
              </a:lnSpc>
              <a:spcBef>
                <a:spcPct val="0"/>
              </a:spcBef>
            </a:pPr>
            <a:r>
              <a:rPr lang="en-US" altLang="en-US" sz="6000" b="1" dirty="0">
                <a:solidFill>
                  <a:srgbClr val="180F5E"/>
                </a:solidFill>
                <a:ea typeface="ＭＳ Ｐゴシック" panose="020B0600070205080204" pitchFamily="34" charset="-128"/>
              </a:rPr>
              <a:t>Approaching Alzheimer’s: Making your first response the right response</a:t>
            </a:r>
            <a:br>
              <a:rPr lang="en-US" altLang="en-US" sz="6000" b="1" dirty="0">
                <a:solidFill>
                  <a:srgbClr val="180F5E"/>
                </a:solidFill>
                <a:ea typeface="ＭＳ Ｐゴシック" panose="020B0600070205080204" pitchFamily="34" charset="-128"/>
              </a:rPr>
            </a:br>
            <a:br>
              <a:rPr lang="en-US" sz="4400" dirty="0"/>
            </a:br>
            <a:endParaRPr lang="en-US" dirty="0"/>
          </a:p>
        </p:txBody>
      </p:sp>
      <p:sp>
        <p:nvSpPr>
          <p:cNvPr id="3" name="Text Placeholder 2">
            <a:extLst>
              <a:ext uri="{FF2B5EF4-FFF2-40B4-BE49-F238E27FC236}">
                <a16:creationId xmlns:a16="http://schemas.microsoft.com/office/drawing/2014/main" id="{A9C67170-3A9A-F44F-9C3D-7EE44B91684A}"/>
              </a:ext>
            </a:extLst>
          </p:cNvPr>
          <p:cNvSpPr>
            <a:spLocks noGrp="1"/>
          </p:cNvSpPr>
          <p:nvPr>
            <p:ph type="body" sz="quarter" idx="1"/>
          </p:nvPr>
        </p:nvSpPr>
        <p:spPr/>
        <p:txBody>
          <a:bodyPr>
            <a:normAutofit lnSpcReduction="10000"/>
          </a:bodyPr>
          <a:lstStyle/>
          <a:p>
            <a:r>
              <a:rPr lang="en-US" dirty="0">
                <a:hlinkClick r:id="rId2"/>
              </a:rPr>
              <a:t>https://www.youtube.com/watch?v=LL_Gq7Shc-Y&amp;t=6s</a:t>
            </a:r>
            <a:endParaRPr lang="en-US" dirty="0"/>
          </a:p>
          <a:p>
            <a:endParaRPr lang="en-US" dirty="0"/>
          </a:p>
          <a:p>
            <a:endParaRPr lang="en-US" dirty="0"/>
          </a:p>
          <a:p>
            <a:r>
              <a:rPr lang="en-US" sz="900" dirty="0"/>
              <a:t>https://act.alz.org</a:t>
            </a:r>
          </a:p>
          <a:p>
            <a:endParaRPr lang="en-US" dirty="0"/>
          </a:p>
        </p:txBody>
      </p:sp>
    </p:spTree>
    <p:extLst>
      <p:ext uri="{BB962C8B-B14F-4D97-AF65-F5344CB8AC3E}">
        <p14:creationId xmlns:p14="http://schemas.microsoft.com/office/powerpoint/2010/main" val="117299073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4E7C80D-A574-4541-AA61-FC7450080904}"/>
              </a:ext>
            </a:extLst>
          </p:cNvPr>
          <p:cNvSpPr>
            <a:spLocks noGrp="1"/>
          </p:cNvSpPr>
          <p:nvPr>
            <p:ph type="title"/>
          </p:nvPr>
        </p:nvSpPr>
        <p:spPr>
          <a:xfrm>
            <a:off x="640080" y="325369"/>
            <a:ext cx="4368602" cy="1956841"/>
          </a:xfrm>
        </p:spPr>
        <p:txBody>
          <a:bodyPr vert="horz" lIns="91440" tIns="45720" rIns="91440" bIns="45720" rtlCol="0" anchor="b">
            <a:normAutofit/>
          </a:bodyPr>
          <a:lstStyle/>
          <a:p>
            <a:pPr>
              <a:spcBef>
                <a:spcPct val="0"/>
              </a:spcBef>
            </a:pPr>
            <a:r>
              <a:rPr lang="en-US" sz="5400" kern="1200">
                <a:solidFill>
                  <a:schemeClr val="tx1"/>
                </a:solidFill>
                <a:ea typeface="+mj-ea"/>
                <a:cs typeface="+mj-cs"/>
              </a:rPr>
              <a:t>Why We Call The Police: </a:t>
            </a:r>
          </a:p>
        </p:txBody>
      </p:sp>
      <p:sp>
        <p:nvSpPr>
          <p:cNvPr id="2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AB4B664A-FB23-4A32-AA89-03BB1CCF860B}"/>
              </a:ext>
            </a:extLst>
          </p:cNvPr>
          <p:cNvSpPr>
            <a:spLocks noGrp="1"/>
          </p:cNvSpPr>
          <p:nvPr>
            <p:ph type="body" sz="half" idx="1"/>
          </p:nvPr>
        </p:nvSpPr>
        <p:spPr>
          <a:xfrm>
            <a:off x="640080" y="2872899"/>
            <a:ext cx="4243589" cy="3320668"/>
          </a:xfrm>
        </p:spPr>
        <p:txBody>
          <a:bodyPr vert="horz" lIns="91440" tIns="45720" rIns="91440" bIns="45720" rtlCol="0">
            <a:normAutofit/>
          </a:bodyPr>
          <a:lstStyle/>
          <a:p>
            <a:pPr>
              <a:buFont typeface="Arial" panose="020B0604020202020204" pitchFamily="34" charset="0"/>
              <a:buChar char="•"/>
            </a:pPr>
            <a:r>
              <a:rPr lang="en-US" sz="2200" b="1" kern="1200" dirty="0">
                <a:solidFill>
                  <a:schemeClr val="tx1"/>
                </a:solidFill>
                <a:latin typeface="+mn-lt"/>
                <a:ea typeface="+mn-ea"/>
                <a:cs typeface="+mn-cs"/>
              </a:rPr>
              <a:t>We Need Your Help.</a:t>
            </a:r>
          </a:p>
          <a:p>
            <a:pPr>
              <a:buFont typeface="Arial" panose="020B0604020202020204" pitchFamily="34" charset="0"/>
              <a:buChar char="•"/>
            </a:pPr>
            <a:endParaRPr lang="en-US" sz="2200" kern="1200" dirty="0">
              <a:solidFill>
                <a:schemeClr val="tx1"/>
              </a:solidFill>
              <a:latin typeface="+mn-lt"/>
              <a:ea typeface="+mn-ea"/>
              <a:cs typeface="+mn-cs"/>
            </a:endParaRPr>
          </a:p>
        </p:txBody>
      </p:sp>
      <p:pic>
        <p:nvPicPr>
          <p:cNvPr id="7" name="Content Placeholder 3" descr="A car parked on the street&#10;&#10;Description automatically generated with low confidence">
            <a:extLst>
              <a:ext uri="{FF2B5EF4-FFF2-40B4-BE49-F238E27FC236}">
                <a16:creationId xmlns:a16="http://schemas.microsoft.com/office/drawing/2014/main" id="{B6AD9338-9F50-4399-AA93-D107DC81AEFE}"/>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0537" r="14486" b="-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35893780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F83A2-388D-4669-BDEF-39B4542C45E8}"/>
              </a:ext>
            </a:extLst>
          </p:cNvPr>
          <p:cNvSpPr>
            <a:spLocks noGrp="1"/>
          </p:cNvSpPr>
          <p:nvPr>
            <p:ph type="title"/>
          </p:nvPr>
        </p:nvSpPr>
        <p:spPr>
          <a:xfrm>
            <a:off x="838200" y="560387"/>
            <a:ext cx="10515600" cy="1325563"/>
          </a:xfrm>
        </p:spPr>
        <p:txBody>
          <a:bodyPr/>
          <a:lstStyle/>
          <a:p>
            <a:r>
              <a:rPr lang="en-US" dirty="0"/>
              <a:t>Chapter 55 - History</a:t>
            </a:r>
          </a:p>
        </p:txBody>
      </p:sp>
      <p:sp>
        <p:nvSpPr>
          <p:cNvPr id="5" name="Text Placeholder 4">
            <a:extLst>
              <a:ext uri="{FF2B5EF4-FFF2-40B4-BE49-F238E27FC236}">
                <a16:creationId xmlns:a16="http://schemas.microsoft.com/office/drawing/2014/main" id="{D8ADFE6F-3B8F-4640-95FA-BF4D97382B71}"/>
              </a:ext>
            </a:extLst>
          </p:cNvPr>
          <p:cNvSpPr>
            <a:spLocks noGrp="1"/>
          </p:cNvSpPr>
          <p:nvPr>
            <p:ph type="body" idx="1"/>
          </p:nvPr>
        </p:nvSpPr>
        <p:spPr/>
        <p:txBody>
          <a:bodyPr/>
          <a:lstStyle/>
          <a:p>
            <a:r>
              <a:rPr lang="en-US" sz="2800" b="1" dirty="0">
                <a:solidFill>
                  <a:schemeClr val="tx1"/>
                </a:solidFill>
                <a:latin typeface="Century Gothic" panose="020B0502020202020204" pitchFamily="34" charset="0"/>
              </a:rPr>
              <a:t>Chapter 55 is not new, what we have done is to build capacity for Emergency Protective Placements and Services under §55.13</a:t>
            </a:r>
          </a:p>
          <a:p>
            <a:pPr marL="0" indent="0">
              <a:buNone/>
            </a:pPr>
            <a:endParaRPr lang="en-US" dirty="0"/>
          </a:p>
        </p:txBody>
      </p:sp>
    </p:spTree>
    <p:extLst>
      <p:ext uri="{BB962C8B-B14F-4D97-AF65-F5344CB8AC3E}">
        <p14:creationId xmlns:p14="http://schemas.microsoft.com/office/powerpoint/2010/main" val="20641507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547B8-EC75-4FF7-9E8C-623A7E533AA8}"/>
              </a:ext>
            </a:extLst>
          </p:cNvPr>
          <p:cNvSpPr>
            <a:spLocks noGrp="1"/>
          </p:cNvSpPr>
          <p:nvPr>
            <p:ph type="title"/>
          </p:nvPr>
        </p:nvSpPr>
        <p:spPr>
          <a:xfrm>
            <a:off x="838200" y="542925"/>
            <a:ext cx="10515600" cy="1147763"/>
          </a:xfrm>
        </p:spPr>
        <p:txBody>
          <a:bodyPr/>
          <a:lstStyle/>
          <a:p>
            <a:r>
              <a:rPr lang="en-US" dirty="0"/>
              <a:t>Helen E. F. Decision</a:t>
            </a:r>
          </a:p>
        </p:txBody>
      </p:sp>
      <p:sp>
        <p:nvSpPr>
          <p:cNvPr id="3" name="Text Placeholder 2">
            <a:extLst>
              <a:ext uri="{FF2B5EF4-FFF2-40B4-BE49-F238E27FC236}">
                <a16:creationId xmlns:a16="http://schemas.microsoft.com/office/drawing/2014/main" id="{F101F36C-6D8B-438D-9DE0-24D9E22FC406}"/>
              </a:ext>
            </a:extLst>
          </p:cNvPr>
          <p:cNvSpPr>
            <a:spLocks noGrp="1"/>
          </p:cNvSpPr>
          <p:nvPr>
            <p:ph type="body" idx="1"/>
          </p:nvPr>
        </p:nvSpPr>
        <p:spPr/>
        <p:txBody>
          <a:bodyPr/>
          <a:lstStyle/>
          <a:p>
            <a:pPr eaLnBrk="1" hangingPunct="1"/>
            <a:r>
              <a:rPr lang="en-US" altLang="en-US" sz="2800" dirty="0">
                <a:latin typeface="Century Gothic" panose="020B0502020202020204" pitchFamily="34" charset="0"/>
              </a:rPr>
              <a:t>The case was about whether it is legally appropriate to use Wisconsin’s Chapter 51 Civil Commitment process to obtain treatment for an individual whose diagnosis is dementia.</a:t>
            </a:r>
          </a:p>
          <a:p>
            <a:pPr eaLnBrk="1" hangingPunct="1"/>
            <a:r>
              <a:rPr lang="en-US" altLang="en-US" sz="2800" dirty="0">
                <a:latin typeface="Century Gothic" panose="020B0502020202020204" pitchFamily="34" charset="0"/>
              </a:rPr>
              <a:t>Two legal questions were presented:</a:t>
            </a:r>
          </a:p>
          <a:p>
            <a:pPr eaLnBrk="1" hangingPunct="1"/>
            <a:r>
              <a:rPr lang="en-US" altLang="en-US" sz="2800" dirty="0">
                <a:latin typeface="Century Gothic" panose="020B0502020202020204" pitchFamily="34" charset="0"/>
              </a:rPr>
              <a:t>Is Alzheimer’s / Dementia a “mental illness” within the meaning of the civil commitment statutes?</a:t>
            </a:r>
          </a:p>
          <a:p>
            <a:pPr eaLnBrk="1" hangingPunct="1"/>
            <a:r>
              <a:rPr lang="en-US" altLang="en-US" sz="2800" dirty="0">
                <a:latin typeface="Century Gothic" panose="020B0502020202020204" pitchFamily="34" charset="0"/>
              </a:rPr>
              <a:t>Is an individual with Alzheimer’s / Dementia a “proper subject for treatment” under Chapter 51?</a:t>
            </a:r>
          </a:p>
          <a:p>
            <a:endParaRPr lang="en-US" dirty="0"/>
          </a:p>
        </p:txBody>
      </p:sp>
    </p:spTree>
    <p:extLst>
      <p:ext uri="{BB962C8B-B14F-4D97-AF65-F5344CB8AC3E}">
        <p14:creationId xmlns:p14="http://schemas.microsoft.com/office/powerpoint/2010/main" val="1816612437"/>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0D839-C45A-4CAE-8D9A-EA949A29ADC4}"/>
              </a:ext>
            </a:extLst>
          </p:cNvPr>
          <p:cNvSpPr>
            <a:spLocks noGrp="1"/>
          </p:cNvSpPr>
          <p:nvPr>
            <p:ph type="title"/>
          </p:nvPr>
        </p:nvSpPr>
        <p:spPr/>
        <p:txBody>
          <a:bodyPr/>
          <a:lstStyle/>
          <a:p>
            <a:r>
              <a:rPr lang="en-US" dirty="0"/>
              <a:t>APS/EA Assessment Process</a:t>
            </a:r>
          </a:p>
        </p:txBody>
      </p:sp>
      <p:sp>
        <p:nvSpPr>
          <p:cNvPr id="3" name="Text Placeholder 2">
            <a:extLst>
              <a:ext uri="{FF2B5EF4-FFF2-40B4-BE49-F238E27FC236}">
                <a16:creationId xmlns:a16="http://schemas.microsoft.com/office/drawing/2014/main" id="{CDA9F6C2-384C-49D5-B2BC-F7AA2A93BB77}"/>
              </a:ext>
            </a:extLst>
          </p:cNvPr>
          <p:cNvSpPr>
            <a:spLocks noGrp="1"/>
          </p:cNvSpPr>
          <p:nvPr>
            <p:ph type="body" idx="1"/>
          </p:nvPr>
        </p:nvSpPr>
        <p:spPr/>
        <p:txBody>
          <a:bodyPr/>
          <a:lstStyle/>
          <a:p>
            <a:pPr marL="0" indent="0" eaLnBrk="1" fontAlgn="auto" hangingPunct="1">
              <a:spcAft>
                <a:spcPts val="0"/>
              </a:spcAft>
              <a:buFont typeface="Arial" panose="020B0604020202020204" pitchFamily="34" charset="0"/>
              <a:buNone/>
              <a:defRPr/>
            </a:pPr>
            <a:r>
              <a:rPr lang="en-US" sz="2800" dirty="0">
                <a:latin typeface="Century Gothic" panose="020B0502020202020204" pitchFamily="34" charset="0"/>
              </a:rPr>
              <a:t>Emergency protective placements are a means of intervening in an emergency. </a:t>
            </a:r>
          </a:p>
          <a:p>
            <a:pPr marL="0" indent="0" eaLnBrk="1" fontAlgn="auto" hangingPunct="1">
              <a:spcAft>
                <a:spcPts val="0"/>
              </a:spcAft>
              <a:buFont typeface="Arial" panose="020B0604020202020204" pitchFamily="34" charset="0"/>
              <a:buNone/>
              <a:defRPr/>
            </a:pPr>
            <a:endParaRPr lang="en-US" sz="2800" dirty="0">
              <a:latin typeface="Century Gothic" panose="020B0502020202020204" pitchFamily="34" charset="0"/>
            </a:endParaRPr>
          </a:p>
          <a:p>
            <a:pPr marL="0" indent="0" eaLnBrk="1" fontAlgn="auto" hangingPunct="1">
              <a:spcAft>
                <a:spcPts val="0"/>
              </a:spcAft>
              <a:buFont typeface="Arial" panose="020B0604020202020204" pitchFamily="34" charset="0"/>
              <a:buNone/>
              <a:defRPr/>
            </a:pPr>
            <a:r>
              <a:rPr lang="en-US" sz="2800" dirty="0">
                <a:latin typeface="Century Gothic" panose="020B0502020202020204" pitchFamily="34" charset="0"/>
              </a:rPr>
              <a:t>EA/APS workers:</a:t>
            </a:r>
          </a:p>
          <a:p>
            <a:pPr eaLnBrk="1" fontAlgn="auto" hangingPunct="1">
              <a:spcAft>
                <a:spcPts val="0"/>
              </a:spcAft>
              <a:defRPr/>
            </a:pPr>
            <a:r>
              <a:rPr lang="en-US" sz="2800" dirty="0">
                <a:latin typeface="Century Gothic" panose="020B0502020202020204" pitchFamily="34" charset="0"/>
              </a:rPr>
              <a:t>Assess for Appropriate Decision-Making Capacity</a:t>
            </a:r>
          </a:p>
          <a:p>
            <a:pPr eaLnBrk="1" fontAlgn="auto" hangingPunct="1">
              <a:spcAft>
                <a:spcPts val="0"/>
              </a:spcAft>
              <a:defRPr/>
            </a:pPr>
            <a:r>
              <a:rPr lang="en-US" sz="2800" dirty="0">
                <a:latin typeface="Century Gothic" panose="020B0502020202020204" pitchFamily="34" charset="0"/>
              </a:rPr>
              <a:t>Assess for Safety</a:t>
            </a:r>
            <a:endParaRPr lang="en-US" dirty="0"/>
          </a:p>
        </p:txBody>
      </p:sp>
    </p:spTree>
    <p:extLst>
      <p:ext uri="{BB962C8B-B14F-4D97-AF65-F5344CB8AC3E}">
        <p14:creationId xmlns:p14="http://schemas.microsoft.com/office/powerpoint/2010/main" val="117922205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64854-4747-4D9F-9B23-4CE31D837754}"/>
              </a:ext>
            </a:extLst>
          </p:cNvPr>
          <p:cNvSpPr>
            <a:spLocks noGrp="1"/>
          </p:cNvSpPr>
          <p:nvPr>
            <p:ph type="title"/>
          </p:nvPr>
        </p:nvSpPr>
        <p:spPr/>
        <p:txBody>
          <a:bodyPr/>
          <a:lstStyle/>
          <a:p>
            <a:r>
              <a:rPr lang="en-US" dirty="0"/>
              <a:t>Chapter 51</a:t>
            </a:r>
          </a:p>
        </p:txBody>
      </p:sp>
      <p:sp>
        <p:nvSpPr>
          <p:cNvPr id="3" name="Text Placeholder 2">
            <a:extLst>
              <a:ext uri="{FF2B5EF4-FFF2-40B4-BE49-F238E27FC236}">
                <a16:creationId xmlns:a16="http://schemas.microsoft.com/office/drawing/2014/main" id="{2CE54A10-0FBC-4446-AE00-44C1B84FD1DB}"/>
              </a:ext>
            </a:extLst>
          </p:cNvPr>
          <p:cNvSpPr>
            <a:spLocks noGrp="1"/>
          </p:cNvSpPr>
          <p:nvPr>
            <p:ph type="body" idx="1"/>
          </p:nvPr>
        </p:nvSpPr>
        <p:spPr/>
        <p:txBody>
          <a:bodyPr/>
          <a:lstStyle/>
          <a:p>
            <a:r>
              <a:rPr lang="en-US" sz="2800" dirty="0"/>
              <a:t>Provides legal procedures for voluntary and involuntary admission, treatment and rehabilitation of individuals (adults and minor children) afflicted with mental illness, developmental disability, or drug dependence.</a:t>
            </a:r>
          </a:p>
          <a:p>
            <a:pPr marL="0" indent="0">
              <a:buNone/>
            </a:pPr>
            <a:endParaRPr lang="en-US" dirty="0"/>
          </a:p>
        </p:txBody>
      </p:sp>
    </p:spTree>
    <p:extLst>
      <p:ext uri="{BB962C8B-B14F-4D97-AF65-F5344CB8AC3E}">
        <p14:creationId xmlns:p14="http://schemas.microsoft.com/office/powerpoint/2010/main" val="923841991"/>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EF17D-0160-4148-8CDD-233749A6EE0D}"/>
              </a:ext>
            </a:extLst>
          </p:cNvPr>
          <p:cNvSpPr>
            <a:spLocks noGrp="1"/>
          </p:cNvSpPr>
          <p:nvPr>
            <p:ph type="title"/>
          </p:nvPr>
        </p:nvSpPr>
        <p:spPr/>
        <p:txBody>
          <a:bodyPr/>
          <a:lstStyle/>
          <a:p>
            <a:r>
              <a:rPr lang="en-US" dirty="0"/>
              <a:t>Criteria</a:t>
            </a:r>
          </a:p>
        </p:txBody>
      </p:sp>
      <p:sp>
        <p:nvSpPr>
          <p:cNvPr id="3" name="Text Placeholder 2">
            <a:extLst>
              <a:ext uri="{FF2B5EF4-FFF2-40B4-BE49-F238E27FC236}">
                <a16:creationId xmlns:a16="http://schemas.microsoft.com/office/drawing/2014/main" id="{863BB79D-4B5A-489F-852E-D696A6775FD3}"/>
              </a:ext>
            </a:extLst>
          </p:cNvPr>
          <p:cNvSpPr>
            <a:spLocks noGrp="1"/>
          </p:cNvSpPr>
          <p:nvPr>
            <p:ph type="body" idx="1"/>
          </p:nvPr>
        </p:nvSpPr>
        <p:spPr/>
        <p:txBody>
          <a:bodyPr/>
          <a:lstStyle/>
          <a:p>
            <a:pPr marL="0" indent="0">
              <a:buNone/>
            </a:pPr>
            <a:r>
              <a:rPr lang="en-US" sz="2800" b="1" dirty="0">
                <a:latin typeface="Century Gothic" panose="020B0502020202020204" pitchFamily="34" charset="0"/>
              </a:rPr>
              <a:t>Criteria:</a:t>
            </a:r>
            <a:endParaRPr lang="en-US" sz="2800" dirty="0">
              <a:latin typeface="Century Gothic" panose="020B0502020202020204" pitchFamily="34" charset="0"/>
            </a:endParaRPr>
          </a:p>
          <a:p>
            <a:pPr lvl="0"/>
            <a:r>
              <a:rPr lang="en-US" sz="2800" dirty="0">
                <a:latin typeface="Century Gothic" panose="020B0502020202020204" pitchFamily="34" charset="0"/>
              </a:rPr>
              <a:t>The individual has a mental illness, developmental disability, or drug dependence.</a:t>
            </a:r>
          </a:p>
          <a:p>
            <a:pPr lvl="0"/>
            <a:r>
              <a:rPr lang="en-US" sz="2800" b="1" dirty="0">
                <a:latin typeface="Century Gothic" panose="020B0502020202020204" pitchFamily="34" charset="0"/>
              </a:rPr>
              <a:t>The individual’s illness/disability/ dependence is treatable.</a:t>
            </a:r>
            <a:endParaRPr lang="en-US" sz="2800" dirty="0">
              <a:latin typeface="Century Gothic" panose="020B0502020202020204" pitchFamily="34" charset="0"/>
            </a:endParaRPr>
          </a:p>
          <a:p>
            <a:pPr lvl="0"/>
            <a:r>
              <a:rPr lang="en-US" sz="2800" dirty="0">
                <a:latin typeface="Century Gothic" panose="020B0502020202020204" pitchFamily="34" charset="0"/>
              </a:rPr>
              <a:t>The individual is dangerous to him/herself or others, due to the illness/disability/ dependence.</a:t>
            </a:r>
          </a:p>
          <a:p>
            <a:r>
              <a:rPr lang="en-US" sz="2800" b="1" dirty="0">
                <a:latin typeface="Century Gothic" panose="020B0502020202020204" pitchFamily="34" charset="0"/>
              </a:rPr>
              <a:t>Chapter 51 is used for more time-limited treatment.</a:t>
            </a:r>
          </a:p>
          <a:p>
            <a:endParaRPr lang="en-US" dirty="0"/>
          </a:p>
        </p:txBody>
      </p:sp>
    </p:spTree>
    <p:extLst>
      <p:ext uri="{BB962C8B-B14F-4D97-AF65-F5344CB8AC3E}">
        <p14:creationId xmlns:p14="http://schemas.microsoft.com/office/powerpoint/2010/main" val="3498831950"/>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DB31C-AB07-4C73-B5D6-CE096468B5FC}"/>
              </a:ext>
            </a:extLst>
          </p:cNvPr>
          <p:cNvSpPr>
            <a:spLocks noGrp="1"/>
          </p:cNvSpPr>
          <p:nvPr>
            <p:ph type="title"/>
          </p:nvPr>
        </p:nvSpPr>
        <p:spPr>
          <a:xfrm>
            <a:off x="838200" y="660400"/>
            <a:ext cx="10515600" cy="1325563"/>
          </a:xfrm>
        </p:spPr>
        <p:txBody>
          <a:bodyPr>
            <a:normAutofit fontScale="90000"/>
          </a:bodyPr>
          <a:lstStyle/>
          <a:p>
            <a:r>
              <a:rPr lang="en-US" sz="4400" b="1" dirty="0">
                <a:latin typeface="Century Gothic" panose="020B0502020202020204" pitchFamily="34" charset="0"/>
              </a:rPr>
              <a:t>Standards of Dangerousness Required for Involuntary Civil Commitment</a:t>
            </a:r>
            <a:br>
              <a:rPr lang="en-US" dirty="0">
                <a:latin typeface="Century Gothic" panose="020B0502020202020204" pitchFamily="34" charset="0"/>
              </a:rPr>
            </a:br>
            <a:endParaRPr lang="en-US" dirty="0"/>
          </a:p>
        </p:txBody>
      </p:sp>
      <p:sp>
        <p:nvSpPr>
          <p:cNvPr id="3" name="Text Placeholder 2">
            <a:extLst>
              <a:ext uri="{FF2B5EF4-FFF2-40B4-BE49-F238E27FC236}">
                <a16:creationId xmlns:a16="http://schemas.microsoft.com/office/drawing/2014/main" id="{EA8D11F7-6EF5-44C9-A162-2993AC88F68A}"/>
              </a:ext>
            </a:extLst>
          </p:cNvPr>
          <p:cNvSpPr>
            <a:spLocks noGrp="1"/>
          </p:cNvSpPr>
          <p:nvPr>
            <p:ph type="body" idx="1"/>
          </p:nvPr>
        </p:nvSpPr>
        <p:spPr>
          <a:xfrm>
            <a:off x="838200" y="1743075"/>
            <a:ext cx="10515600" cy="4433887"/>
          </a:xfrm>
        </p:spPr>
        <p:txBody>
          <a:bodyPr>
            <a:normAutofit fontScale="85000" lnSpcReduction="20000"/>
          </a:bodyPr>
          <a:lstStyle/>
          <a:p>
            <a:pPr lvl="0"/>
            <a:r>
              <a:rPr lang="en-US" sz="2800" dirty="0">
                <a:latin typeface="Century Gothic" panose="020B0502020202020204" pitchFamily="34" charset="0"/>
              </a:rPr>
              <a:t>Recent acts, attempts or threats of suicide or serious bodily harm to self.</a:t>
            </a:r>
          </a:p>
          <a:p>
            <a:pPr lvl="0"/>
            <a:r>
              <a:rPr lang="en-US" sz="2800" dirty="0">
                <a:latin typeface="Century Gothic" panose="020B0502020202020204" pitchFamily="34" charset="0"/>
              </a:rPr>
              <a:t>Recent acts, attempts, or threats of serious bodily harm to others, or violent behavior which places others in reasonable fear of serious physical harm.</a:t>
            </a:r>
          </a:p>
          <a:p>
            <a:pPr lvl="0"/>
            <a:r>
              <a:rPr lang="en-US" sz="2800" dirty="0">
                <a:latin typeface="Century Gothic" panose="020B0502020202020204" pitchFamily="34" charset="0"/>
              </a:rPr>
              <a:t>A pattern of recent acts or omissions which evidences impaired judgment causing the individual to be an inadvertent danger to self. </a:t>
            </a:r>
          </a:p>
          <a:p>
            <a:pPr lvl="0"/>
            <a:r>
              <a:rPr lang="en-US" sz="2800" dirty="0">
                <a:latin typeface="Century Gothic" panose="020B0502020202020204" pitchFamily="34" charset="0"/>
              </a:rPr>
              <a:t>Mental illness causes the individual to be so gravely disabled that he/she is unable to satisfy life’s basic needs for nourishment, medical care, shelter, or safety. </a:t>
            </a:r>
          </a:p>
          <a:p>
            <a:pPr lvl="0"/>
            <a:r>
              <a:rPr lang="en-US" sz="2800" dirty="0">
                <a:latin typeface="Century Gothic" panose="020B0502020202020204" pitchFamily="34" charset="0"/>
              </a:rPr>
              <a:t>Individual’s psychiatric treatment history, coupled with his/her present mental deterioration due to incompetent decision to refuse psychotropic medication, causes likelihood that the individual will lose ability to function independently in the community.</a:t>
            </a:r>
          </a:p>
          <a:p>
            <a:endParaRPr lang="en-US" dirty="0"/>
          </a:p>
        </p:txBody>
      </p:sp>
    </p:spTree>
    <p:extLst>
      <p:ext uri="{BB962C8B-B14F-4D97-AF65-F5344CB8AC3E}">
        <p14:creationId xmlns:p14="http://schemas.microsoft.com/office/powerpoint/2010/main" val="125280635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6E2FE-FFD7-4A33-9536-754C8E7B930C}"/>
              </a:ext>
            </a:extLst>
          </p:cNvPr>
          <p:cNvSpPr>
            <a:spLocks noGrp="1"/>
          </p:cNvSpPr>
          <p:nvPr>
            <p:ph type="title"/>
          </p:nvPr>
        </p:nvSpPr>
        <p:spPr>
          <a:xfrm>
            <a:off x="528639" y="365125"/>
            <a:ext cx="11229974" cy="1325563"/>
          </a:xfrm>
        </p:spPr>
        <p:txBody>
          <a:bodyPr/>
          <a:lstStyle/>
          <a:p>
            <a:r>
              <a:rPr lang="en-US" dirty="0"/>
              <a:t>Criteria for Emergency Protective Placement</a:t>
            </a:r>
          </a:p>
        </p:txBody>
      </p:sp>
      <p:sp>
        <p:nvSpPr>
          <p:cNvPr id="3" name="Text Placeholder 2">
            <a:extLst>
              <a:ext uri="{FF2B5EF4-FFF2-40B4-BE49-F238E27FC236}">
                <a16:creationId xmlns:a16="http://schemas.microsoft.com/office/drawing/2014/main" id="{4E2979CB-AF62-4476-8097-CD14980B039D}"/>
              </a:ext>
            </a:extLst>
          </p:cNvPr>
          <p:cNvSpPr>
            <a:spLocks noGrp="1"/>
          </p:cNvSpPr>
          <p:nvPr>
            <p:ph type="body" idx="1"/>
          </p:nvPr>
        </p:nvSpPr>
        <p:spPr>
          <a:xfrm>
            <a:off x="528639" y="1690688"/>
            <a:ext cx="10825161" cy="4486275"/>
          </a:xfrm>
        </p:spPr>
        <p:txBody>
          <a:bodyPr>
            <a:normAutofit fontScale="85000" lnSpcReduction="10000"/>
          </a:bodyPr>
          <a:lstStyle/>
          <a:p>
            <a:pPr marL="609600" indent="-548640" eaLnBrk="1" fontAlgn="auto" hangingPunct="1">
              <a:lnSpc>
                <a:spcPct val="110000"/>
              </a:lnSpc>
              <a:spcAft>
                <a:spcPts val="600"/>
              </a:spcAft>
              <a:buFont typeface="Wingdings" panose="05000000000000000000" pitchFamily="2" charset="2"/>
              <a:buAutoNum type="arabicPeriod"/>
              <a:defRPr/>
            </a:pPr>
            <a:r>
              <a:rPr lang="en-US" altLang="en-US" sz="2800" dirty="0">
                <a:latin typeface="Century Gothic" panose="020B0502020202020204" pitchFamily="34" charset="0"/>
              </a:rPr>
              <a:t>The subject of the petition is </a:t>
            </a:r>
            <a:r>
              <a:rPr lang="en-US" altLang="en-US" sz="2800" b="1" i="1" u="sng" dirty="0">
                <a:latin typeface="Century Gothic" panose="020B0502020202020204" pitchFamily="34" charset="0"/>
              </a:rPr>
              <a:t>alleged</a:t>
            </a:r>
            <a:r>
              <a:rPr lang="en-US" altLang="en-US" sz="2800" dirty="0">
                <a:latin typeface="Century Gothic" panose="020B0502020202020204" pitchFamily="34" charset="0"/>
              </a:rPr>
              <a:t> to have a </a:t>
            </a:r>
            <a:r>
              <a:rPr lang="en-US" altLang="en-US" sz="2800" i="1" u="sng" dirty="0">
                <a:latin typeface="Century Gothic" panose="020B0502020202020204" pitchFamily="34" charset="0"/>
              </a:rPr>
              <a:t>permanent impairment</a:t>
            </a:r>
            <a:r>
              <a:rPr lang="en-US" altLang="en-US" sz="2800" dirty="0">
                <a:latin typeface="Century Gothic" panose="020B0502020202020204" pitchFamily="34" charset="0"/>
              </a:rPr>
              <a:t> (or combination of impairments in the areas of developmental disability, degenerative brain disorder, serious and persistent mental illness or other like incapacity.   The person is </a:t>
            </a:r>
            <a:r>
              <a:rPr lang="en-US" altLang="en-US" sz="2800" b="1" i="1" dirty="0">
                <a:latin typeface="Century Gothic" panose="020B0502020202020204" pitchFamily="34" charset="0"/>
              </a:rPr>
              <a:t>alleged</a:t>
            </a:r>
            <a:r>
              <a:rPr lang="en-US" altLang="en-US" sz="2800" dirty="0">
                <a:latin typeface="Century Gothic" panose="020B0502020202020204" pitchFamily="34" charset="0"/>
              </a:rPr>
              <a:t> to be </a:t>
            </a:r>
            <a:r>
              <a:rPr lang="en-US" altLang="en-US" sz="2800" i="1" u="sng" dirty="0">
                <a:latin typeface="Century Gothic" panose="020B0502020202020204" pitchFamily="34" charset="0"/>
              </a:rPr>
              <a:t>incompetent</a:t>
            </a:r>
            <a:r>
              <a:rPr lang="en-US" altLang="en-US" sz="2800" dirty="0">
                <a:latin typeface="Century Gothic" panose="020B0502020202020204" pitchFamily="34" charset="0"/>
              </a:rPr>
              <a:t> and the subject of a guardianship or a guardianship will be jointly filed.  </a:t>
            </a:r>
          </a:p>
          <a:p>
            <a:pPr marL="609600" indent="-548640" eaLnBrk="1" fontAlgn="auto" hangingPunct="1">
              <a:lnSpc>
                <a:spcPct val="110000"/>
              </a:lnSpc>
              <a:spcAft>
                <a:spcPts val="600"/>
              </a:spcAft>
              <a:buFont typeface="Wingdings" panose="05000000000000000000" pitchFamily="2" charset="2"/>
              <a:buAutoNum type="arabicPeriod"/>
              <a:defRPr/>
            </a:pPr>
            <a:r>
              <a:rPr lang="en-US" altLang="en-US" sz="2800" dirty="0">
                <a:latin typeface="Century Gothic" panose="020B0502020202020204" pitchFamily="34" charset="0"/>
              </a:rPr>
              <a:t>As a result of the impairment a person is so </a:t>
            </a:r>
            <a:r>
              <a:rPr lang="en-US" altLang="en-US" sz="2800" i="1" u="sng" dirty="0">
                <a:latin typeface="Century Gothic" panose="020B0502020202020204" pitchFamily="34" charset="0"/>
              </a:rPr>
              <a:t>totally incapable of providing care for his or her own care</a:t>
            </a:r>
            <a:r>
              <a:rPr lang="en-US" altLang="en-US" sz="2800" dirty="0">
                <a:latin typeface="Century Gothic" panose="020B0502020202020204" pitchFamily="34" charset="0"/>
              </a:rPr>
              <a:t> and </a:t>
            </a:r>
            <a:r>
              <a:rPr lang="en-US" altLang="en-US" sz="2800" i="1" u="sng" dirty="0">
                <a:latin typeface="Century Gothic" panose="020B0502020202020204" pitchFamily="34" charset="0"/>
              </a:rPr>
              <a:t>custody as to create substantial risk of serious harm</a:t>
            </a:r>
            <a:r>
              <a:rPr lang="en-US" altLang="en-US" sz="2800" dirty="0">
                <a:latin typeface="Century Gothic" panose="020B0502020202020204" pitchFamily="34" charset="0"/>
              </a:rPr>
              <a:t> to his or herself without placement.</a:t>
            </a:r>
          </a:p>
          <a:p>
            <a:pPr marL="609600" indent="-548640" eaLnBrk="1" fontAlgn="auto" hangingPunct="1">
              <a:lnSpc>
                <a:spcPct val="110000"/>
              </a:lnSpc>
              <a:spcAft>
                <a:spcPts val="0"/>
              </a:spcAft>
              <a:buFont typeface="Wingdings" panose="05000000000000000000" pitchFamily="2" charset="2"/>
              <a:buAutoNum type="arabicPeriod"/>
              <a:defRPr/>
            </a:pPr>
            <a:r>
              <a:rPr lang="en-US" altLang="en-US" sz="2800" dirty="0">
                <a:latin typeface="Century Gothic" panose="020B0502020202020204" pitchFamily="34" charset="0"/>
              </a:rPr>
              <a:t>The person has a </a:t>
            </a:r>
            <a:r>
              <a:rPr lang="en-US" altLang="en-US" sz="2800" i="1" u="sng" dirty="0">
                <a:latin typeface="Century Gothic" panose="020B0502020202020204" pitchFamily="34" charset="0"/>
              </a:rPr>
              <a:t>primary need</a:t>
            </a:r>
            <a:r>
              <a:rPr lang="en-US" altLang="en-US" sz="2800" dirty="0">
                <a:latin typeface="Century Gothic" panose="020B0502020202020204" pitchFamily="34" charset="0"/>
              </a:rPr>
              <a:t> for residential care and custody.  </a:t>
            </a:r>
          </a:p>
          <a:p>
            <a:endParaRPr lang="en-US" dirty="0"/>
          </a:p>
        </p:txBody>
      </p:sp>
    </p:spTree>
    <p:extLst>
      <p:ext uri="{BB962C8B-B14F-4D97-AF65-F5344CB8AC3E}">
        <p14:creationId xmlns:p14="http://schemas.microsoft.com/office/powerpoint/2010/main" val="986337924"/>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8B3DC-AD9D-4509-8188-E2A0DB181870}"/>
              </a:ext>
            </a:extLst>
          </p:cNvPr>
          <p:cNvSpPr>
            <a:spLocks noGrp="1"/>
          </p:cNvSpPr>
          <p:nvPr>
            <p:ph type="title"/>
          </p:nvPr>
        </p:nvSpPr>
        <p:spPr/>
        <p:txBody>
          <a:bodyPr/>
          <a:lstStyle/>
          <a:p>
            <a:r>
              <a:rPr lang="en-US" dirty="0"/>
              <a:t>Chapter 55.13 Candidate</a:t>
            </a:r>
          </a:p>
        </p:txBody>
      </p:sp>
      <p:sp>
        <p:nvSpPr>
          <p:cNvPr id="3" name="Text Placeholder 2">
            <a:extLst>
              <a:ext uri="{FF2B5EF4-FFF2-40B4-BE49-F238E27FC236}">
                <a16:creationId xmlns:a16="http://schemas.microsoft.com/office/drawing/2014/main" id="{8A56F3E0-60BD-4C22-A0A0-94047152CD38}"/>
              </a:ext>
            </a:extLst>
          </p:cNvPr>
          <p:cNvSpPr>
            <a:spLocks noGrp="1"/>
          </p:cNvSpPr>
          <p:nvPr>
            <p:ph type="body" idx="1"/>
          </p:nvPr>
        </p:nvSpPr>
        <p:spPr/>
        <p:txBody>
          <a:bodyPr/>
          <a:lstStyle/>
          <a:p>
            <a:r>
              <a:rPr lang="en-US" altLang="en-US" sz="2800" dirty="0">
                <a:latin typeface="Century Gothic" panose="020B0502020202020204" pitchFamily="34" charset="0"/>
              </a:rPr>
              <a:t>Does Lack of Competence &amp; safety = imminent/ substantial harm</a:t>
            </a:r>
          </a:p>
          <a:p>
            <a:r>
              <a:rPr lang="en-US" dirty="0"/>
              <a:t>Do they need a Guardian?</a:t>
            </a:r>
          </a:p>
        </p:txBody>
      </p:sp>
    </p:spTree>
    <p:extLst>
      <p:ext uri="{BB962C8B-B14F-4D97-AF65-F5344CB8AC3E}">
        <p14:creationId xmlns:p14="http://schemas.microsoft.com/office/powerpoint/2010/main" val="3648307270"/>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B0B5A-D292-4151-80B7-5FC01F732035}"/>
              </a:ext>
            </a:extLst>
          </p:cNvPr>
          <p:cNvSpPr>
            <a:spLocks noGrp="1"/>
          </p:cNvSpPr>
          <p:nvPr>
            <p:ph type="title"/>
          </p:nvPr>
        </p:nvSpPr>
        <p:spPr/>
        <p:txBody>
          <a:bodyPr/>
          <a:lstStyle/>
          <a:p>
            <a:r>
              <a:rPr lang="en-US" dirty="0"/>
              <a:t>Chapter 5.13 Legal Process</a:t>
            </a:r>
          </a:p>
        </p:txBody>
      </p:sp>
      <p:sp>
        <p:nvSpPr>
          <p:cNvPr id="3" name="Text Placeholder 2">
            <a:extLst>
              <a:ext uri="{FF2B5EF4-FFF2-40B4-BE49-F238E27FC236}">
                <a16:creationId xmlns:a16="http://schemas.microsoft.com/office/drawing/2014/main" id="{8E395EF7-A2A7-446A-994D-1CC0ECDB7590}"/>
              </a:ext>
            </a:extLst>
          </p:cNvPr>
          <p:cNvSpPr>
            <a:spLocks noGrp="1"/>
          </p:cNvSpPr>
          <p:nvPr>
            <p:ph type="body" idx="1"/>
          </p:nvPr>
        </p:nvSpPr>
        <p:spPr/>
        <p:txBody>
          <a:bodyPr/>
          <a:lstStyle/>
          <a:p>
            <a:pPr eaLnBrk="1" hangingPunct="1"/>
            <a:r>
              <a:rPr lang="en-US" altLang="en-US" sz="3200" dirty="0">
                <a:latin typeface="Century Gothic" panose="020B0502020202020204" pitchFamily="34" charset="0"/>
              </a:rPr>
              <a:t>Chapter 55 emergency protective placement </a:t>
            </a:r>
            <a:r>
              <a:rPr lang="en-US" altLang="en-US" sz="3200" b="1" i="1" dirty="0">
                <a:latin typeface="Century Gothic" panose="020B0502020202020204" pitchFamily="34" charset="0"/>
              </a:rPr>
              <a:t>must</a:t>
            </a:r>
            <a:r>
              <a:rPr lang="en-US" altLang="en-US" sz="3200" dirty="0">
                <a:latin typeface="Century Gothic" panose="020B0502020202020204" pitchFamily="34" charset="0"/>
              </a:rPr>
              <a:t> be accompanied by a petition for guardianship if the client does not currently have a guardian.</a:t>
            </a:r>
          </a:p>
          <a:p>
            <a:pPr lvl="1" eaLnBrk="1" hangingPunct="1"/>
            <a:r>
              <a:rPr lang="en-US" altLang="en-US" sz="3200" dirty="0">
                <a:latin typeface="Century Gothic" panose="020B0502020202020204" pitchFamily="34" charset="0"/>
              </a:rPr>
              <a:t>A petition for protective placement can </a:t>
            </a:r>
            <a:r>
              <a:rPr lang="en-US" altLang="en-US" sz="3200" b="1" i="1" dirty="0">
                <a:latin typeface="Century Gothic" panose="020B0502020202020204" pitchFamily="34" charset="0"/>
              </a:rPr>
              <a:t>only</a:t>
            </a:r>
            <a:r>
              <a:rPr lang="en-US" altLang="en-US" sz="3200" dirty="0">
                <a:latin typeface="Century Gothic" panose="020B0502020202020204" pitchFamily="34" charset="0"/>
              </a:rPr>
              <a:t> be submitted on its own if a guardian is already in place.  </a:t>
            </a:r>
          </a:p>
          <a:p>
            <a:endParaRPr lang="en-US" dirty="0"/>
          </a:p>
        </p:txBody>
      </p:sp>
    </p:spTree>
    <p:extLst>
      <p:ext uri="{BB962C8B-B14F-4D97-AF65-F5344CB8AC3E}">
        <p14:creationId xmlns:p14="http://schemas.microsoft.com/office/powerpoint/2010/main" val="364706621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3E0A2-9A30-AD45-97E8-4BCD5F70C1C4}"/>
              </a:ext>
            </a:extLst>
          </p:cNvPr>
          <p:cNvSpPr>
            <a:spLocks noGrp="1"/>
          </p:cNvSpPr>
          <p:nvPr>
            <p:ph type="title"/>
          </p:nvPr>
        </p:nvSpPr>
        <p:spPr>
          <a:xfrm>
            <a:off x="831850" y="768350"/>
            <a:ext cx="10515600" cy="4464050"/>
          </a:xfrm>
        </p:spPr>
        <p:txBody>
          <a:bodyPr>
            <a:normAutofit fontScale="90000"/>
          </a:bodyPr>
          <a:lstStyle/>
          <a:p>
            <a:pPr eaLnBrk="1" hangingPunct="1"/>
            <a:r>
              <a:rPr lang="en-US" altLang="en-US" sz="2800" dirty="0">
                <a:solidFill>
                  <a:srgbClr val="180F5E"/>
                </a:solidFill>
                <a:latin typeface="Century Gothic" panose="020B0502020202020204" pitchFamily="34" charset="0"/>
              </a:rPr>
              <a:t>The Alzheimer’s Association provides a range of services from education programs to a lending library. See </a:t>
            </a:r>
            <a:r>
              <a:rPr lang="en-US" altLang="en-US" sz="2800" dirty="0">
                <a:solidFill>
                  <a:srgbClr val="FF0000"/>
                </a:solidFill>
                <a:latin typeface="Century Gothic" panose="020B0502020202020204" pitchFamily="34" charset="0"/>
                <a:hlinkClick r:id="rId2"/>
              </a:rPr>
              <a:t>www.alz.org/sewi</a:t>
            </a:r>
            <a:r>
              <a:rPr lang="en-US" altLang="en-US" sz="2800" dirty="0">
                <a:solidFill>
                  <a:srgbClr val="FF0000"/>
                </a:solidFill>
                <a:latin typeface="Century Gothic" panose="020B0502020202020204" pitchFamily="34" charset="0"/>
              </a:rPr>
              <a:t> </a:t>
            </a:r>
            <a:r>
              <a:rPr lang="en-US" altLang="en-US" sz="2800" dirty="0">
                <a:solidFill>
                  <a:srgbClr val="180F5E"/>
                </a:solidFill>
                <a:latin typeface="Century Gothic" panose="020B0502020202020204" pitchFamily="34" charset="0"/>
              </a:rPr>
              <a:t>for more details.</a:t>
            </a:r>
            <a:br>
              <a:rPr lang="en-US" altLang="en-US" sz="2800" dirty="0">
                <a:solidFill>
                  <a:srgbClr val="180F5E"/>
                </a:solidFill>
                <a:latin typeface="Century Gothic" panose="020B0502020202020204" pitchFamily="34" charset="0"/>
              </a:rPr>
            </a:br>
            <a:r>
              <a:rPr lang="en-US" altLang="en-US" sz="2800" b="1" dirty="0">
                <a:solidFill>
                  <a:srgbClr val="180F5E"/>
                </a:solidFill>
                <a:latin typeface="Century Gothic" panose="020B0502020202020204" pitchFamily="34" charset="0"/>
              </a:rPr>
              <a:t>The 24/7 Helpline 800.272.3900 </a:t>
            </a:r>
            <a:r>
              <a:rPr lang="en-US" altLang="en-US" sz="2800" dirty="0">
                <a:solidFill>
                  <a:srgbClr val="180F5E"/>
                </a:solidFill>
                <a:latin typeface="Century Gothic" panose="020B0502020202020204" pitchFamily="34" charset="0"/>
              </a:rPr>
              <a:t>is answered 365. </a:t>
            </a:r>
            <a:br>
              <a:rPr lang="en-US" altLang="en-US" sz="2800" dirty="0">
                <a:solidFill>
                  <a:srgbClr val="180F5E"/>
                </a:solidFill>
                <a:latin typeface="Century Gothic" panose="020B0502020202020204" pitchFamily="34" charset="0"/>
              </a:rPr>
            </a:br>
            <a:r>
              <a:rPr lang="en-US" altLang="en-US" sz="2800" dirty="0">
                <a:solidFill>
                  <a:srgbClr val="180F5E"/>
                </a:solidFill>
                <a:latin typeface="Century Gothic" panose="020B0502020202020204" pitchFamily="34" charset="0"/>
              </a:rPr>
              <a:t>Any questions re Alzheimer’s, related dementias, caregiving and brain health.</a:t>
            </a:r>
            <a:br>
              <a:rPr lang="en-US" altLang="en-US" sz="2800" dirty="0">
                <a:solidFill>
                  <a:srgbClr val="180F5E"/>
                </a:solidFill>
                <a:latin typeface="Century Gothic" panose="020B0502020202020204" pitchFamily="34" charset="0"/>
              </a:rPr>
            </a:br>
            <a:r>
              <a:rPr lang="en-US" altLang="en-US" sz="2800" dirty="0">
                <a:solidFill>
                  <a:srgbClr val="180F5E"/>
                </a:solidFill>
                <a:latin typeface="Century Gothic" panose="020B0502020202020204" pitchFamily="34" charset="0"/>
              </a:rPr>
              <a:t>Magnets with the number are available at the front of the room.</a:t>
            </a:r>
            <a:br>
              <a:rPr lang="en-US" altLang="en-US" sz="2800" dirty="0">
                <a:solidFill>
                  <a:srgbClr val="180F5E"/>
                </a:solidFill>
                <a:latin typeface="Century Gothic" panose="020B0502020202020204" pitchFamily="34" charset="0"/>
              </a:rPr>
            </a:br>
            <a:r>
              <a:rPr lang="en-US" altLang="en-US" sz="2800" dirty="0">
                <a:solidFill>
                  <a:srgbClr val="180F5E"/>
                </a:solidFill>
                <a:latin typeface="Century Gothic" panose="020B0502020202020204" pitchFamily="34" charset="0"/>
              </a:rPr>
              <a:t>Number is good nation-wide. Connects to nearest Alzheimer’s Association chapter.</a:t>
            </a:r>
            <a:br>
              <a:rPr lang="en-US" altLang="en-US" sz="6000" dirty="0">
                <a:solidFill>
                  <a:srgbClr val="180F5E"/>
                </a:solidFill>
                <a:latin typeface="Century Gothic" panose="020B0502020202020204" pitchFamily="34" charset="0"/>
              </a:rPr>
            </a:br>
            <a:endParaRPr lang="en-US" dirty="0"/>
          </a:p>
        </p:txBody>
      </p:sp>
      <p:sp>
        <p:nvSpPr>
          <p:cNvPr id="3" name="Text Placeholder 2">
            <a:extLst>
              <a:ext uri="{FF2B5EF4-FFF2-40B4-BE49-F238E27FC236}">
                <a16:creationId xmlns:a16="http://schemas.microsoft.com/office/drawing/2014/main" id="{A9C67170-3A9A-F44F-9C3D-7EE44B91684A}"/>
              </a:ext>
            </a:extLst>
          </p:cNvPr>
          <p:cNvSpPr>
            <a:spLocks noGrp="1"/>
          </p:cNvSpPr>
          <p:nvPr>
            <p:ph type="body" sz="quarter" idx="1"/>
          </p:nvPr>
        </p:nvSpPr>
        <p:spPr>
          <a:xfrm>
            <a:off x="831850" y="5435600"/>
            <a:ext cx="10515600" cy="654050"/>
          </a:xfrm>
        </p:spPr>
        <p:txBody>
          <a:bodyPr/>
          <a:lstStyle/>
          <a:p>
            <a:r>
              <a:rPr lang="en-US" dirty="0"/>
              <a:t>https://act.alz.org</a:t>
            </a:r>
          </a:p>
        </p:txBody>
      </p:sp>
    </p:spTree>
    <p:extLst>
      <p:ext uri="{BB962C8B-B14F-4D97-AF65-F5344CB8AC3E}">
        <p14:creationId xmlns:p14="http://schemas.microsoft.com/office/powerpoint/2010/main" val="3777503179"/>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A4D8E-FF17-4C7F-BCDC-16DCB2E353BD}"/>
              </a:ext>
            </a:extLst>
          </p:cNvPr>
          <p:cNvSpPr>
            <a:spLocks noGrp="1"/>
          </p:cNvSpPr>
          <p:nvPr>
            <p:ph type="title"/>
          </p:nvPr>
        </p:nvSpPr>
        <p:spPr/>
        <p:txBody>
          <a:bodyPr/>
          <a:lstStyle/>
          <a:p>
            <a:r>
              <a:rPr lang="en-US" dirty="0"/>
              <a:t>Contact Information </a:t>
            </a:r>
          </a:p>
        </p:txBody>
      </p:sp>
      <p:sp>
        <p:nvSpPr>
          <p:cNvPr id="3" name="Text Placeholder 2">
            <a:extLst>
              <a:ext uri="{FF2B5EF4-FFF2-40B4-BE49-F238E27FC236}">
                <a16:creationId xmlns:a16="http://schemas.microsoft.com/office/drawing/2014/main" id="{EF82B880-D99F-45C6-BF83-3BD9A146A1B4}"/>
              </a:ext>
            </a:extLst>
          </p:cNvPr>
          <p:cNvSpPr>
            <a:spLocks noGrp="1"/>
          </p:cNvSpPr>
          <p:nvPr>
            <p:ph type="body" idx="1"/>
          </p:nvPr>
        </p:nvSpPr>
        <p:spPr/>
        <p:txBody>
          <a:bodyPr/>
          <a:lstStyle/>
          <a:p>
            <a:pPr marL="914400" lvl="2" indent="0" eaLnBrk="1" fontAlgn="auto" hangingPunct="1">
              <a:spcAft>
                <a:spcPts val="0"/>
              </a:spcAft>
              <a:buNone/>
              <a:defRPr/>
            </a:pPr>
            <a:r>
              <a:rPr lang="en-US" sz="2800" dirty="0">
                <a:latin typeface="Century Gothic" panose="020B0502020202020204" pitchFamily="34" charset="0"/>
              </a:rPr>
              <a:t>Information and Assistance Line at Milwaukee County Aging and Disability Services: </a:t>
            </a:r>
          </a:p>
          <a:p>
            <a:pPr marL="914400" lvl="2" indent="0" eaLnBrk="1" fontAlgn="auto" hangingPunct="1">
              <a:spcAft>
                <a:spcPts val="0"/>
              </a:spcAft>
              <a:buNone/>
              <a:defRPr/>
            </a:pPr>
            <a:r>
              <a:rPr lang="en-US" sz="2800" dirty="0">
                <a:latin typeface="Century Gothic" panose="020B0502020202020204" pitchFamily="34" charset="0"/>
              </a:rPr>
              <a:t>414-289-6874 or 414-289-6660</a:t>
            </a:r>
          </a:p>
          <a:p>
            <a:pPr marL="914400" lvl="2" indent="0">
              <a:buNone/>
              <a:defRPr/>
            </a:pPr>
            <a:r>
              <a:rPr lang="en-US" sz="2800" dirty="0">
                <a:latin typeface="Century Gothic" panose="020B0502020202020204" pitchFamily="34" charset="0"/>
              </a:rPr>
              <a:t>Online </a:t>
            </a:r>
            <a:r>
              <a:rPr lang="en-US" sz="2800" dirty="0">
                <a:latin typeface="Century Gothic" panose="020B0502020202020204" pitchFamily="34" charset="0"/>
                <a:hlinkClick r:id="rId3"/>
              </a:rPr>
              <a:t>https://county.milwaukee.gov/EN/Department-on-Aging/Elder-Abuse-Referral-Form</a:t>
            </a:r>
            <a:endParaRPr lang="en-US" sz="2800" dirty="0">
              <a:latin typeface="Century Gothic" panose="020B0502020202020204" pitchFamily="34" charset="0"/>
            </a:endParaRPr>
          </a:p>
          <a:p>
            <a:pPr marL="914400" lvl="2" indent="0">
              <a:buNone/>
              <a:defRPr/>
            </a:pPr>
            <a:r>
              <a:rPr lang="en-US" sz="2800" dirty="0">
                <a:latin typeface="Century Gothic" panose="020B0502020202020204" pitchFamily="34" charset="0"/>
                <a:hlinkClick r:id="rId4"/>
              </a:rPr>
              <a:t>https://county.milwaukee.gov/EN/DHHS/DSD/Adult-Protective-Services-Referral-Form</a:t>
            </a:r>
            <a:endParaRPr lang="en-US" sz="280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3074235238"/>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EA36088-8C69-CC42-9B5A-944897B213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F2532DB6-E068-47D5-9666-7345205997AD}"/>
              </a:ext>
            </a:extLst>
          </p:cNvPr>
          <p:cNvSpPr txBox="1"/>
          <p:nvPr/>
        </p:nvSpPr>
        <p:spPr>
          <a:xfrm>
            <a:off x="2768203" y="1065490"/>
            <a:ext cx="6193630"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a:r>
              <a:rPr lang="en-US" sz="4800" b="1" dirty="0">
                <a:latin typeface="Century Gothic" panose="020B0502020202020204" pitchFamily="34" charset="0"/>
              </a:rPr>
              <a:t>Questions ?</a:t>
            </a:r>
            <a:endParaRPr lang="en-US" sz="4800" dirty="0"/>
          </a:p>
        </p:txBody>
      </p:sp>
      <p:pic>
        <p:nvPicPr>
          <p:cNvPr id="6" name="Content Placeholder 4">
            <a:extLst>
              <a:ext uri="{FF2B5EF4-FFF2-40B4-BE49-F238E27FC236}">
                <a16:creationId xmlns:a16="http://schemas.microsoft.com/office/drawing/2014/main" id="{F62112AD-1E58-4F4C-AB77-F77A634D83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8144" y="2919635"/>
            <a:ext cx="1954073" cy="1585570"/>
          </a:xfrm>
          <a:prstGeom prst="rect">
            <a:avLst/>
          </a:prstGeom>
        </p:spPr>
      </p:pic>
      <p:pic>
        <p:nvPicPr>
          <p:cNvPr id="7" name="Content Placeholder 5">
            <a:extLst>
              <a:ext uri="{FF2B5EF4-FFF2-40B4-BE49-F238E27FC236}">
                <a16:creationId xmlns:a16="http://schemas.microsoft.com/office/drawing/2014/main" id="{E53A20CC-CB49-40B4-88EC-1289C9B4D03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89784" y="2919635"/>
            <a:ext cx="2193956" cy="1457608"/>
          </a:xfrm>
          <a:prstGeom prst="rect">
            <a:avLst/>
          </a:prstGeom>
          <a:ln w="12700">
            <a:miter lim="400000"/>
          </a:ln>
        </p:spPr>
      </p:pic>
    </p:spTree>
    <p:extLst>
      <p:ext uri="{BB962C8B-B14F-4D97-AF65-F5344CB8AC3E}">
        <p14:creationId xmlns:p14="http://schemas.microsoft.com/office/powerpoint/2010/main" val="3349263954"/>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31415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3003822-08EB-44CD-B0D4-6382E5AD04CF}"/>
              </a:ext>
            </a:extLst>
          </p:cNvPr>
          <p:cNvSpPr>
            <a:spLocks noGrp="1"/>
          </p:cNvSpPr>
          <p:nvPr>
            <p:ph type="title"/>
          </p:nvPr>
        </p:nvSpPr>
        <p:spPr/>
        <p:txBody>
          <a:bodyPr/>
          <a:lstStyle/>
          <a:p>
            <a:r>
              <a:rPr lang="en-US" altLang="en-US" sz="4400" b="1" dirty="0">
                <a:latin typeface="Century Gothic" panose="020B0502020202020204" pitchFamily="34" charset="0"/>
              </a:rPr>
              <a:t>The “Real Work” of the Brain</a:t>
            </a:r>
            <a:endParaRPr lang="en-US" dirty="0"/>
          </a:p>
        </p:txBody>
      </p:sp>
      <p:pic>
        <p:nvPicPr>
          <p:cNvPr id="7" name="Picture 3" descr="05a">
            <a:extLst>
              <a:ext uri="{FF2B5EF4-FFF2-40B4-BE49-F238E27FC236}">
                <a16:creationId xmlns:a16="http://schemas.microsoft.com/office/drawing/2014/main" id="{D771AFD8-F193-4314-916E-8B9E326977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3000" y="1397458"/>
            <a:ext cx="6781800" cy="509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D21E4518-7CEF-4968-9D86-5E889F3FD69C}"/>
              </a:ext>
            </a:extLst>
          </p:cNvPr>
          <p:cNvSpPr txBox="1"/>
          <p:nvPr/>
        </p:nvSpPr>
        <p:spPr>
          <a:xfrm>
            <a:off x="372533" y="2336799"/>
            <a:ext cx="1608667"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eaLnBrk="1" hangingPunct="1">
              <a:lnSpc>
                <a:spcPct val="100000"/>
              </a:lnSpc>
              <a:spcBef>
                <a:spcPct val="50000"/>
              </a:spcBef>
              <a:buFontTx/>
              <a:buNone/>
            </a:pPr>
            <a:r>
              <a:rPr lang="en-US" altLang="en-US" sz="2400" b="1" dirty="0">
                <a:solidFill>
                  <a:schemeClr val="tx1"/>
                </a:solidFill>
                <a:latin typeface="Arial Unicode MS" panose="020B0604020202020204" pitchFamily="34" charset="-128"/>
                <a:ea typeface="ＭＳ Ｐゴシック" panose="020B0600070205080204" pitchFamily="34" charset="-128"/>
              </a:rPr>
              <a:t>Branches</a:t>
            </a:r>
          </a:p>
        </p:txBody>
      </p:sp>
      <p:sp>
        <p:nvSpPr>
          <p:cNvPr id="10" name="Line 9">
            <a:extLst>
              <a:ext uri="{FF2B5EF4-FFF2-40B4-BE49-F238E27FC236}">
                <a16:creationId xmlns:a16="http://schemas.microsoft.com/office/drawing/2014/main" id="{D8AE6C9D-2A11-498B-B702-48B4972697E9}"/>
              </a:ext>
            </a:extLst>
          </p:cNvPr>
          <p:cNvSpPr>
            <a:spLocks noChangeShapeType="1"/>
          </p:cNvSpPr>
          <p:nvPr/>
        </p:nvSpPr>
        <p:spPr bwMode="auto">
          <a:xfrm>
            <a:off x="1981200" y="2590800"/>
            <a:ext cx="1981200" cy="0"/>
          </a:xfrm>
          <a:prstGeom prst="line">
            <a:avLst/>
          </a:prstGeom>
          <a:ln w="76200">
            <a:solidFill>
              <a:srgbClr val="000099"/>
            </a:solidFill>
            <a:headEnd/>
            <a:tailEnd type="triangle" w="med" len="me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wrap="none"/>
          <a:lstStyle/>
          <a:p>
            <a:endParaRPr lang="en-US" dirty="0"/>
          </a:p>
        </p:txBody>
      </p:sp>
      <p:sp>
        <p:nvSpPr>
          <p:cNvPr id="12" name="TextBox 11">
            <a:extLst>
              <a:ext uri="{FF2B5EF4-FFF2-40B4-BE49-F238E27FC236}">
                <a16:creationId xmlns:a16="http://schemas.microsoft.com/office/drawing/2014/main" id="{E19ECABD-3927-4502-8AFC-F9B11921F065}"/>
              </a:ext>
            </a:extLst>
          </p:cNvPr>
          <p:cNvSpPr txBox="1"/>
          <p:nvPr/>
        </p:nvSpPr>
        <p:spPr>
          <a:xfrm>
            <a:off x="372533" y="4795039"/>
            <a:ext cx="1862667" cy="830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2400" b="1" dirty="0">
                <a:solidFill>
                  <a:schemeClr val="tx1"/>
                </a:solidFill>
                <a:ea typeface="Arial Unicode MS" panose="020B0604020202020204"/>
              </a:rPr>
              <a:t>Signals traveling</a:t>
            </a:r>
          </a:p>
        </p:txBody>
      </p:sp>
      <p:pic>
        <p:nvPicPr>
          <p:cNvPr id="18" name="Picture 17">
            <a:extLst>
              <a:ext uri="{FF2B5EF4-FFF2-40B4-BE49-F238E27FC236}">
                <a16:creationId xmlns:a16="http://schemas.microsoft.com/office/drawing/2014/main" id="{416553CE-3F22-4E44-9027-CFE1DE837DE6}"/>
              </a:ext>
            </a:extLst>
          </p:cNvPr>
          <p:cNvPicPr>
            <a:picLocks noChangeAspect="1"/>
          </p:cNvPicPr>
          <p:nvPr/>
        </p:nvPicPr>
        <p:blipFill>
          <a:blip r:embed="rId4"/>
          <a:stretch>
            <a:fillRect/>
          </a:stretch>
        </p:blipFill>
        <p:spPr>
          <a:xfrm>
            <a:off x="5053046" y="3272855"/>
            <a:ext cx="304826" cy="975445"/>
          </a:xfrm>
          <a:prstGeom prst="rect">
            <a:avLst/>
          </a:prstGeom>
        </p:spPr>
      </p:pic>
      <p:sp>
        <p:nvSpPr>
          <p:cNvPr id="19" name="Text Box 5">
            <a:extLst>
              <a:ext uri="{FF2B5EF4-FFF2-40B4-BE49-F238E27FC236}">
                <a16:creationId xmlns:a16="http://schemas.microsoft.com/office/drawing/2014/main" id="{96C45EA2-507A-4CF3-8B24-E92D85DEADF0}"/>
              </a:ext>
            </a:extLst>
          </p:cNvPr>
          <p:cNvSpPr txBox="1">
            <a:spLocks noChangeArrowheads="1"/>
          </p:cNvSpPr>
          <p:nvPr/>
        </p:nvSpPr>
        <p:spPr bwMode="auto">
          <a:xfrm>
            <a:off x="9779000" y="1721114"/>
            <a:ext cx="1828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None/>
            </a:pPr>
            <a:r>
              <a:rPr lang="en-US" altLang="en-US" sz="2400" b="1" dirty="0">
                <a:latin typeface="Arial Unicode MS" panose="020B0604020202020204" pitchFamily="34" charset="-128"/>
                <a:ea typeface="ＭＳ Ｐゴシック" panose="020B0600070205080204" pitchFamily="34" charset="-128"/>
              </a:rPr>
              <a:t>Nerve cell (neurons)</a:t>
            </a:r>
          </a:p>
        </p:txBody>
      </p:sp>
      <p:sp>
        <p:nvSpPr>
          <p:cNvPr id="20" name="Line 6">
            <a:extLst>
              <a:ext uri="{FF2B5EF4-FFF2-40B4-BE49-F238E27FC236}">
                <a16:creationId xmlns:a16="http://schemas.microsoft.com/office/drawing/2014/main" id="{2027A7B4-CE73-41A9-9F43-C8A3D4C22DD9}"/>
              </a:ext>
            </a:extLst>
          </p:cNvPr>
          <p:cNvSpPr>
            <a:spLocks noChangeShapeType="1"/>
          </p:cNvSpPr>
          <p:nvPr/>
        </p:nvSpPr>
        <p:spPr bwMode="auto">
          <a:xfrm flipH="1">
            <a:off x="9025466" y="2723021"/>
            <a:ext cx="1066800" cy="705979"/>
          </a:xfrm>
          <a:prstGeom prst="line">
            <a:avLst/>
          </a:prstGeom>
          <a:noFill/>
          <a:ln w="76200">
            <a:solidFill>
              <a:srgbClr val="000099"/>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1" name="Line 13">
            <a:extLst>
              <a:ext uri="{FF2B5EF4-FFF2-40B4-BE49-F238E27FC236}">
                <a16:creationId xmlns:a16="http://schemas.microsoft.com/office/drawing/2014/main" id="{18CA817B-6F7F-49DC-AB2C-157E234084AA}"/>
              </a:ext>
            </a:extLst>
          </p:cNvPr>
          <p:cNvSpPr>
            <a:spLocks noChangeShapeType="1"/>
          </p:cNvSpPr>
          <p:nvPr/>
        </p:nvSpPr>
        <p:spPr bwMode="auto">
          <a:xfrm flipV="1">
            <a:off x="1790700" y="3698576"/>
            <a:ext cx="3084546" cy="1393825"/>
          </a:xfrm>
          <a:prstGeom prst="line">
            <a:avLst/>
          </a:prstGeom>
          <a:noFill/>
          <a:ln w="76200">
            <a:solidFill>
              <a:srgbClr val="000099"/>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22" name="Oval 4">
            <a:extLst>
              <a:ext uri="{FF2B5EF4-FFF2-40B4-BE49-F238E27FC236}">
                <a16:creationId xmlns:a16="http://schemas.microsoft.com/office/drawing/2014/main" id="{B9CDD253-DBFD-4866-A773-703543980AFC}"/>
              </a:ext>
            </a:extLst>
          </p:cNvPr>
          <p:cNvSpPr>
            <a:spLocks noChangeArrowheads="1"/>
          </p:cNvSpPr>
          <p:nvPr/>
        </p:nvSpPr>
        <p:spPr bwMode="auto">
          <a:xfrm>
            <a:off x="7515292" y="2952010"/>
            <a:ext cx="1679508" cy="1843029"/>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23" name="Oval 11">
            <a:extLst>
              <a:ext uri="{FF2B5EF4-FFF2-40B4-BE49-F238E27FC236}">
                <a16:creationId xmlns:a16="http://schemas.microsoft.com/office/drawing/2014/main" id="{B6DB4884-4452-428C-94C7-844FD36BE7A1}"/>
              </a:ext>
            </a:extLst>
          </p:cNvPr>
          <p:cNvSpPr>
            <a:spLocks noChangeArrowheads="1"/>
          </p:cNvSpPr>
          <p:nvPr/>
        </p:nvSpPr>
        <p:spPr bwMode="auto">
          <a:xfrm>
            <a:off x="4436533" y="2952010"/>
            <a:ext cx="1340426" cy="142862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24" name="Oval 7">
            <a:extLst>
              <a:ext uri="{FF2B5EF4-FFF2-40B4-BE49-F238E27FC236}">
                <a16:creationId xmlns:a16="http://schemas.microsoft.com/office/drawing/2014/main" id="{0EEE37A0-3BC0-4F39-A066-AE93FAF73DB2}"/>
              </a:ext>
            </a:extLst>
          </p:cNvPr>
          <p:cNvSpPr>
            <a:spLocks noChangeArrowheads="1"/>
          </p:cNvSpPr>
          <p:nvPr/>
        </p:nvSpPr>
        <p:spPr bwMode="auto">
          <a:xfrm>
            <a:off x="3719533" y="1977455"/>
            <a:ext cx="1143000" cy="1295400"/>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Tree>
    <p:extLst>
      <p:ext uri="{BB962C8B-B14F-4D97-AF65-F5344CB8AC3E}">
        <p14:creationId xmlns:p14="http://schemas.microsoft.com/office/powerpoint/2010/main" val="96344365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F33FB-FB44-4EE6-A6CC-4560A15595FC}"/>
              </a:ext>
            </a:extLst>
          </p:cNvPr>
          <p:cNvSpPr>
            <a:spLocks noGrp="1"/>
          </p:cNvSpPr>
          <p:nvPr>
            <p:ph type="title"/>
          </p:nvPr>
        </p:nvSpPr>
        <p:spPr>
          <a:xfrm>
            <a:off x="491068" y="745067"/>
            <a:ext cx="10862732" cy="945621"/>
          </a:xfrm>
        </p:spPr>
        <p:txBody>
          <a:bodyPr>
            <a:noAutofit/>
          </a:bodyPr>
          <a:lstStyle/>
          <a:p>
            <a:r>
              <a:rPr lang="en-US" altLang="en-US" sz="3600" b="1" dirty="0">
                <a:latin typeface="Century Gothic" panose="020B0502020202020204" pitchFamily="34" charset="0"/>
              </a:rPr>
              <a:t>Under the Microscope: Hallmarks of Alzheimer’s Disease</a:t>
            </a:r>
            <a:endParaRPr lang="en-US" sz="3600" dirty="0"/>
          </a:p>
        </p:txBody>
      </p:sp>
      <p:pic>
        <p:nvPicPr>
          <p:cNvPr id="4" name="Picture 3" descr="10d">
            <a:extLst>
              <a:ext uri="{FF2B5EF4-FFF2-40B4-BE49-F238E27FC236}">
                <a16:creationId xmlns:a16="http://schemas.microsoft.com/office/drawing/2014/main" id="{9DBD0D6C-F8A9-4288-AFAA-BFBAF50CE35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0998" y="1625600"/>
            <a:ext cx="6570003" cy="5073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5">
            <a:extLst>
              <a:ext uri="{FF2B5EF4-FFF2-40B4-BE49-F238E27FC236}">
                <a16:creationId xmlns:a16="http://schemas.microsoft.com/office/drawing/2014/main" id="{3BC6A835-75C8-48D3-A272-65FB1F9C3F01}"/>
              </a:ext>
            </a:extLst>
          </p:cNvPr>
          <p:cNvSpPr>
            <a:spLocks noChangeArrowheads="1"/>
          </p:cNvSpPr>
          <p:nvPr/>
        </p:nvSpPr>
        <p:spPr bwMode="auto">
          <a:xfrm>
            <a:off x="3302000" y="2133600"/>
            <a:ext cx="2413000" cy="2039831"/>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6" name="Oval 4">
            <a:extLst>
              <a:ext uri="{FF2B5EF4-FFF2-40B4-BE49-F238E27FC236}">
                <a16:creationId xmlns:a16="http://schemas.microsoft.com/office/drawing/2014/main" id="{FAEB2255-FC69-463E-A270-F924392BCB44}"/>
              </a:ext>
            </a:extLst>
          </p:cNvPr>
          <p:cNvSpPr>
            <a:spLocks noChangeArrowheads="1"/>
          </p:cNvSpPr>
          <p:nvPr/>
        </p:nvSpPr>
        <p:spPr bwMode="auto">
          <a:xfrm>
            <a:off x="6477002" y="2445490"/>
            <a:ext cx="1498598" cy="1416049"/>
          </a:xfrm>
          <a:prstGeom prst="ellipse">
            <a:avLst/>
          </a:pr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0"/>
              </a:spcBef>
              <a:buFontTx/>
              <a:buNone/>
            </a:pPr>
            <a:endParaRPr lang="en-US" altLang="en-US" sz="1800" b="1" dirty="0">
              <a:solidFill>
                <a:srgbClr val="000000"/>
              </a:solidFill>
              <a:latin typeface="Arial Unicode MS" panose="020B0604020202020204" pitchFamily="34" charset="-128"/>
              <a:ea typeface="ＭＳ Ｐゴシック" panose="020B0600070205080204" pitchFamily="34" charset="-128"/>
            </a:endParaRPr>
          </a:p>
        </p:txBody>
      </p:sp>
      <p:sp>
        <p:nvSpPr>
          <p:cNvPr id="8" name="TextBox 7">
            <a:extLst>
              <a:ext uri="{FF2B5EF4-FFF2-40B4-BE49-F238E27FC236}">
                <a16:creationId xmlns:a16="http://schemas.microsoft.com/office/drawing/2014/main" id="{21817510-B99B-4152-8AEB-E9E99CB1E67D}"/>
              </a:ext>
            </a:extLst>
          </p:cNvPr>
          <p:cNvSpPr txBox="1"/>
          <p:nvPr/>
        </p:nvSpPr>
        <p:spPr>
          <a:xfrm>
            <a:off x="9736665" y="2260824"/>
            <a:ext cx="1964267"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eaLnBrk="1" hangingPunct="1">
              <a:lnSpc>
                <a:spcPct val="100000"/>
              </a:lnSpc>
              <a:spcBef>
                <a:spcPct val="50000"/>
              </a:spcBef>
              <a:buFontTx/>
              <a:buNone/>
            </a:pPr>
            <a:r>
              <a:rPr lang="en-US" altLang="en-US" sz="1800" b="1" dirty="0">
                <a:solidFill>
                  <a:schemeClr val="tx1"/>
                </a:solidFill>
                <a:latin typeface="Arial Unicode MS" panose="020B0604020202020204" pitchFamily="34" charset="-128"/>
                <a:ea typeface="ＭＳ Ｐゴシック" panose="020B0600070205080204" pitchFamily="34" charset="-128"/>
              </a:rPr>
              <a:t>Plaques</a:t>
            </a:r>
          </a:p>
        </p:txBody>
      </p:sp>
      <p:sp>
        <p:nvSpPr>
          <p:cNvPr id="12" name="TextBox 11">
            <a:extLst>
              <a:ext uri="{FF2B5EF4-FFF2-40B4-BE49-F238E27FC236}">
                <a16:creationId xmlns:a16="http://schemas.microsoft.com/office/drawing/2014/main" id="{9580E375-C422-46A7-BF30-B0C11716B3A0}"/>
              </a:ext>
            </a:extLst>
          </p:cNvPr>
          <p:cNvSpPr txBox="1"/>
          <p:nvPr/>
        </p:nvSpPr>
        <p:spPr>
          <a:xfrm>
            <a:off x="491068" y="2260823"/>
            <a:ext cx="1557928"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eaLnBrk="1" hangingPunct="1">
              <a:lnSpc>
                <a:spcPct val="100000"/>
              </a:lnSpc>
              <a:spcBef>
                <a:spcPct val="50000"/>
              </a:spcBef>
              <a:buFontTx/>
              <a:buNone/>
            </a:pPr>
            <a:r>
              <a:rPr lang="en-US" altLang="en-US" sz="1800" b="1" dirty="0">
                <a:solidFill>
                  <a:schemeClr val="tx1"/>
                </a:solidFill>
                <a:latin typeface="Arial Unicode MS" panose="020B0604020202020204" pitchFamily="34" charset="-128"/>
                <a:ea typeface="ＭＳ Ｐゴシック" panose="020B0600070205080204" pitchFamily="34" charset="-128"/>
              </a:rPr>
              <a:t>Tangles</a:t>
            </a:r>
          </a:p>
        </p:txBody>
      </p:sp>
      <p:sp>
        <p:nvSpPr>
          <p:cNvPr id="13" name="Line 7">
            <a:extLst>
              <a:ext uri="{FF2B5EF4-FFF2-40B4-BE49-F238E27FC236}">
                <a16:creationId xmlns:a16="http://schemas.microsoft.com/office/drawing/2014/main" id="{38F8CA55-239C-4351-8D7D-166BE235BF36}"/>
              </a:ext>
            </a:extLst>
          </p:cNvPr>
          <p:cNvSpPr>
            <a:spLocks noChangeShapeType="1"/>
          </p:cNvSpPr>
          <p:nvPr/>
        </p:nvSpPr>
        <p:spPr bwMode="auto">
          <a:xfrm>
            <a:off x="1041336" y="2743090"/>
            <a:ext cx="2260664" cy="457200"/>
          </a:xfrm>
          <a:prstGeom prst="line">
            <a:avLst/>
          </a:prstGeom>
          <a:noFill/>
          <a:ln w="76200">
            <a:solidFill>
              <a:srgbClr val="000099"/>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14" name="Line 6">
            <a:extLst>
              <a:ext uri="{FF2B5EF4-FFF2-40B4-BE49-F238E27FC236}">
                <a16:creationId xmlns:a16="http://schemas.microsoft.com/office/drawing/2014/main" id="{B7A247F7-3059-4096-B421-8CE937DD8DF6}"/>
              </a:ext>
            </a:extLst>
          </p:cNvPr>
          <p:cNvSpPr>
            <a:spLocks noChangeShapeType="1"/>
          </p:cNvSpPr>
          <p:nvPr/>
        </p:nvSpPr>
        <p:spPr bwMode="auto">
          <a:xfrm flipH="1">
            <a:off x="8017932" y="2696314"/>
            <a:ext cx="1905000" cy="457200"/>
          </a:xfrm>
          <a:prstGeom prst="line">
            <a:avLst/>
          </a:prstGeom>
          <a:noFill/>
          <a:ln w="76200">
            <a:solidFill>
              <a:srgbClr val="000099"/>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dirty="0"/>
          </a:p>
        </p:txBody>
      </p:sp>
      <p:sp>
        <p:nvSpPr>
          <p:cNvPr id="16" name="TextBox 15">
            <a:extLst>
              <a:ext uri="{FF2B5EF4-FFF2-40B4-BE49-F238E27FC236}">
                <a16:creationId xmlns:a16="http://schemas.microsoft.com/office/drawing/2014/main" id="{4ACF8EE5-92E3-4425-BC7E-70E777E66191}"/>
              </a:ext>
            </a:extLst>
          </p:cNvPr>
          <p:cNvSpPr txBox="1"/>
          <p:nvPr/>
        </p:nvSpPr>
        <p:spPr>
          <a:xfrm>
            <a:off x="254000" y="5399728"/>
            <a:ext cx="2556998"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eaLnBrk="1" hangingPunct="1">
              <a:lnSpc>
                <a:spcPct val="100000"/>
              </a:lnSpc>
              <a:spcBef>
                <a:spcPct val="0"/>
              </a:spcBef>
              <a:buFontTx/>
              <a:buNone/>
            </a:pPr>
            <a:r>
              <a:rPr lang="en-US" altLang="en-US" sz="1000" dirty="0">
                <a:ea typeface="ＭＳ Ｐゴシック" panose="020B0600070205080204" pitchFamily="34" charset="-128"/>
              </a:rPr>
              <a:t>Image credit: </a:t>
            </a:r>
            <a:r>
              <a:rPr lang="en-US" altLang="en-US" sz="1000" dirty="0" err="1">
                <a:ea typeface="ＭＳ Ｐゴシック" panose="020B0600070205080204" pitchFamily="34" charset="-128"/>
              </a:rPr>
              <a:t>Jannis</a:t>
            </a:r>
            <a:r>
              <a:rPr lang="en-US" altLang="en-US" sz="1000" dirty="0">
                <a:ea typeface="ＭＳ Ｐゴシック" panose="020B0600070205080204" pitchFamily="34" charset="-128"/>
              </a:rPr>
              <a:t> Productions. Rebekah </a:t>
            </a:r>
            <a:r>
              <a:rPr lang="en-US" altLang="en-US" sz="1000" dirty="0" err="1">
                <a:ea typeface="ＭＳ Ｐゴシック" panose="020B0600070205080204" pitchFamily="34" charset="-128"/>
              </a:rPr>
              <a:t>Fredenburg</a:t>
            </a:r>
            <a:r>
              <a:rPr lang="en-US" altLang="en-US" sz="1000" dirty="0">
                <a:ea typeface="ＭＳ Ｐゴシック" panose="020B0600070205080204" pitchFamily="34" charset="-128"/>
              </a:rPr>
              <a:t>, computer animation; Stacy </a:t>
            </a:r>
            <a:r>
              <a:rPr lang="en-US" altLang="en-US" sz="1000" dirty="0" err="1">
                <a:ea typeface="ＭＳ Ｐゴシック" panose="020B0600070205080204" pitchFamily="34" charset="-128"/>
              </a:rPr>
              <a:t>Jannis</a:t>
            </a:r>
            <a:r>
              <a:rPr lang="en-US" altLang="en-US" sz="1000" dirty="0">
                <a:ea typeface="ＭＳ Ｐゴシック" panose="020B0600070205080204" pitchFamily="34" charset="-128"/>
              </a:rPr>
              <a:t>, illustration/art direction</a:t>
            </a:r>
            <a:r>
              <a:rPr lang="en-US" altLang="en-US" sz="1000" b="1" dirty="0">
                <a:ea typeface="ＭＳ Ｐゴシック" panose="020B0600070205080204" pitchFamily="34" charset="-128"/>
              </a:rPr>
              <a:t>.  </a:t>
            </a:r>
          </a:p>
        </p:txBody>
      </p:sp>
    </p:spTree>
    <p:extLst>
      <p:ext uri="{BB962C8B-B14F-4D97-AF65-F5344CB8AC3E}">
        <p14:creationId xmlns:p14="http://schemas.microsoft.com/office/powerpoint/2010/main" val="294396760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63DB7-400B-C74C-9C11-9071678AE482}"/>
              </a:ext>
            </a:extLst>
          </p:cNvPr>
          <p:cNvSpPr>
            <a:spLocks noGrp="1"/>
          </p:cNvSpPr>
          <p:nvPr>
            <p:ph type="title"/>
          </p:nvPr>
        </p:nvSpPr>
        <p:spPr>
          <a:xfrm>
            <a:off x="839787" y="457200"/>
            <a:ext cx="10158413" cy="1193799"/>
          </a:xfrm>
        </p:spPr>
        <p:txBody>
          <a:bodyPr/>
          <a:lstStyle/>
          <a:p>
            <a:r>
              <a:rPr lang="en-US" dirty="0"/>
              <a:t>Normal Brain                   vs      Alzheimer’s Brain</a:t>
            </a:r>
          </a:p>
        </p:txBody>
      </p:sp>
      <p:pic>
        <p:nvPicPr>
          <p:cNvPr id="5" name="Picture 3" descr="brain2">
            <a:extLst>
              <a:ext uri="{FF2B5EF4-FFF2-40B4-BE49-F238E27FC236}">
                <a16:creationId xmlns:a16="http://schemas.microsoft.com/office/drawing/2014/main" id="{7303EF6D-76A0-45F5-9929-8C9AD58DD712}"/>
              </a:ext>
            </a:extLst>
          </p:cNvPr>
          <p:cNvPicPr>
            <a:picLocks noChangeAspect="1" noChangeArrowheads="1"/>
          </p:cNvPicPr>
          <p:nvPr/>
        </p:nvPicPr>
        <p:blipFill>
          <a:blip r:embed="rId3" cstate="print"/>
          <a:srcRect/>
          <a:stretch>
            <a:fillRect/>
          </a:stretch>
        </p:blipFill>
        <p:spPr bwMode="auto">
          <a:xfrm>
            <a:off x="291152" y="2104030"/>
            <a:ext cx="5550848" cy="3102970"/>
          </a:xfrm>
          <a:prstGeom prst="rect">
            <a:avLst/>
          </a:prstGeom>
          <a:noFill/>
          <a:ln w="9525">
            <a:noFill/>
            <a:miter lim="800000"/>
            <a:headEnd/>
            <a:tailEnd/>
          </a:ln>
        </p:spPr>
      </p:pic>
      <p:graphicFrame>
        <p:nvGraphicFramePr>
          <p:cNvPr id="6" name="Object 3">
            <a:extLst>
              <a:ext uri="{FF2B5EF4-FFF2-40B4-BE49-F238E27FC236}">
                <a16:creationId xmlns:a16="http://schemas.microsoft.com/office/drawing/2014/main" id="{19B00EA0-75C0-4D45-97A0-51A102C44817}"/>
              </a:ext>
            </a:extLst>
          </p:cNvPr>
          <p:cNvGraphicFramePr>
            <a:graphicFrameLocks noGrp="1" noChangeAspect="1"/>
          </p:cNvGraphicFramePr>
          <p:nvPr>
            <p:ph type="pic" sz="half" idx="21"/>
            <p:extLst>
              <p:ext uri="{D42A27DB-BD31-4B8C-83A1-F6EECF244321}">
                <p14:modId xmlns:p14="http://schemas.microsoft.com/office/powerpoint/2010/main" val="1695983681"/>
              </p:ext>
            </p:extLst>
          </p:nvPr>
        </p:nvGraphicFramePr>
        <p:xfrm>
          <a:off x="6082660" y="2104030"/>
          <a:ext cx="5818188" cy="3102971"/>
        </p:xfrm>
        <a:graphic>
          <a:graphicData uri="http://schemas.openxmlformats.org/presentationml/2006/ole">
            <mc:AlternateContent xmlns:mc="http://schemas.openxmlformats.org/markup-compatibility/2006">
              <mc:Choice xmlns:v="urn:schemas-microsoft-com:vml" Requires="v">
                <p:oleObj spid="_x0000_s1030" name="CorelPhotoPaint.Image.6" r:id="rId4" imgW="7302694" imgH="4877481" progId="">
                  <p:embed/>
                </p:oleObj>
              </mc:Choice>
              <mc:Fallback>
                <p:oleObj name="CorelPhotoPaint.Image.6" r:id="rId4" imgW="7302694" imgH="4877481" progId="">
                  <p:embed/>
                  <p:pic>
                    <p:nvPicPr>
                      <p:cNvPr id="1026"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2660" y="2104030"/>
                        <a:ext cx="5818188" cy="3102971"/>
                      </a:xfrm>
                      <a:prstGeom prst="rect">
                        <a:avLst/>
                      </a:prstGeom>
                      <a:noFill/>
                    </p:spPr>
                  </p:pic>
                </p:oleObj>
              </mc:Fallback>
            </mc:AlternateContent>
          </a:graphicData>
        </a:graphic>
      </p:graphicFrame>
    </p:spTree>
    <p:extLst>
      <p:ext uri="{BB962C8B-B14F-4D97-AF65-F5344CB8AC3E}">
        <p14:creationId xmlns:p14="http://schemas.microsoft.com/office/powerpoint/2010/main" val="204946588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2">
            <a:extLst>
              <a:ext uri="{FF2B5EF4-FFF2-40B4-BE49-F238E27FC236}">
                <a16:creationId xmlns:a16="http://schemas.microsoft.com/office/drawing/2014/main" id="{B6BD0B8E-A3AD-4966-941D-49B263800DA8}"/>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071679" y="711200"/>
            <a:ext cx="8681921" cy="5918199"/>
          </a:xfrm>
        </p:spPr>
      </p:pic>
    </p:spTree>
    <p:extLst>
      <p:ext uri="{BB962C8B-B14F-4D97-AF65-F5344CB8AC3E}">
        <p14:creationId xmlns:p14="http://schemas.microsoft.com/office/powerpoint/2010/main" val="291317135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4FDEB-D6E0-C447-BDE2-4B1BC0A75612}"/>
              </a:ext>
            </a:extLst>
          </p:cNvPr>
          <p:cNvSpPr>
            <a:spLocks noGrp="1"/>
          </p:cNvSpPr>
          <p:nvPr>
            <p:ph type="title"/>
          </p:nvPr>
        </p:nvSpPr>
        <p:spPr>
          <a:xfrm>
            <a:off x="838200" y="681037"/>
            <a:ext cx="10515600" cy="1249363"/>
          </a:xfrm>
        </p:spPr>
        <p:txBody>
          <a:bodyPr>
            <a:normAutofit fontScale="90000"/>
          </a:bodyPr>
          <a:lstStyle/>
          <a:p>
            <a:r>
              <a:rPr lang="en-US" dirty="0"/>
              <a:t>Through the Eyes of a Person With Dementia</a:t>
            </a:r>
          </a:p>
        </p:txBody>
      </p:sp>
      <p:sp>
        <p:nvSpPr>
          <p:cNvPr id="3" name="Text Placeholder 2">
            <a:extLst>
              <a:ext uri="{FF2B5EF4-FFF2-40B4-BE49-F238E27FC236}">
                <a16:creationId xmlns:a16="http://schemas.microsoft.com/office/drawing/2014/main" id="{B48E03DC-7787-4EA2-96AF-C076A0225C94}"/>
              </a:ext>
            </a:extLst>
          </p:cNvPr>
          <p:cNvSpPr>
            <a:spLocks noGrp="1"/>
          </p:cNvSpPr>
          <p:nvPr>
            <p:ph type="body" idx="1"/>
          </p:nvPr>
        </p:nvSpPr>
        <p:spPr>
          <a:xfrm>
            <a:off x="838200" y="2150533"/>
            <a:ext cx="10515600" cy="4026430"/>
          </a:xfrm>
        </p:spPr>
        <p:txBody>
          <a:bodyPr/>
          <a:lstStyle/>
          <a:p>
            <a:r>
              <a:rPr lang="en-US" dirty="0"/>
              <a:t>Through the Eyes of a Person with Dementia </a:t>
            </a:r>
          </a:p>
          <a:p>
            <a:r>
              <a:rPr lang="en-US" dirty="0">
                <a:hlinkClick r:id="rId2"/>
              </a:rPr>
              <a:t>https://www.youtube.com/watch?v=h51Obxf-5QI</a:t>
            </a:r>
            <a:endParaRPr lang="en-US" dirty="0"/>
          </a:p>
          <a:p>
            <a:endParaRPr lang="en-US" dirty="0"/>
          </a:p>
        </p:txBody>
      </p:sp>
    </p:spTree>
    <p:extLst>
      <p:ext uri="{BB962C8B-B14F-4D97-AF65-F5344CB8AC3E}">
        <p14:creationId xmlns:p14="http://schemas.microsoft.com/office/powerpoint/2010/main" val="2193508921"/>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MC_PPT_Presentation-Modern_Gold" id="{F9189028-5467-4118-9A13-1BE12C9AA307}" vid="{614A91EB-C9F0-4434-AD9E-06CDCD295555}"/>
    </a:ext>
  </a:ext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4243</TotalTime>
  <Words>5414</Words>
  <Application>Microsoft Office PowerPoint</Application>
  <PresentationFormat>Widescreen</PresentationFormat>
  <Paragraphs>400</Paragraphs>
  <Slides>42</Slides>
  <Notes>20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2" baseType="lpstr">
      <vt:lpstr>Arial</vt:lpstr>
      <vt:lpstr>Arial Unicode MS</vt:lpstr>
      <vt:lpstr>Calibri</vt:lpstr>
      <vt:lpstr>Century Gothic</vt:lpstr>
      <vt:lpstr>Helvetica</vt:lpstr>
      <vt:lpstr>Helvetica Neue</vt:lpstr>
      <vt:lpstr>Rockwell</vt:lpstr>
      <vt:lpstr>Wingdings</vt:lpstr>
      <vt:lpstr>Office Theme</vt:lpstr>
      <vt:lpstr>CorelPhotoPaint.Image.6</vt:lpstr>
      <vt:lpstr>Caring For Our Elders and Adults at Risk</vt:lpstr>
      <vt:lpstr>Objectives:</vt:lpstr>
      <vt:lpstr>Approaching Alzheimer’s: Making your first response the right response  </vt:lpstr>
      <vt:lpstr>The Alzheimer’s Association provides a range of services from education programs to a lending library. See www.alz.org/sewi for more details. The 24/7 Helpline 800.272.3900 is answered 365.  Any questions re Alzheimer’s, related dementias, caregiving and brain health. Magnets with the number are available at the front of the room. Number is good nation-wide. Connects to nearest Alzheimer’s Association chapter. </vt:lpstr>
      <vt:lpstr>The “Real Work” of the Brain</vt:lpstr>
      <vt:lpstr>Under the Microscope: Hallmarks of Alzheimer’s Disease</vt:lpstr>
      <vt:lpstr>Normal Brain                   vs      Alzheimer’s Brain</vt:lpstr>
      <vt:lpstr>PowerPoint Presentation</vt:lpstr>
      <vt:lpstr>Through the Eyes of a Person With Dementia</vt:lpstr>
      <vt:lpstr>Video Review</vt:lpstr>
      <vt:lpstr>Wandering</vt:lpstr>
      <vt:lpstr>Silver Alert</vt:lpstr>
      <vt:lpstr>Communication Tips</vt:lpstr>
      <vt:lpstr>PowerPoint Presentation</vt:lpstr>
      <vt:lpstr>Talk Tactics</vt:lpstr>
      <vt:lpstr>Elder Abuse Incidences</vt:lpstr>
      <vt:lpstr>ADULT PROTECTIVE SERVICES OVERVIEW </vt:lpstr>
      <vt:lpstr>A Few about Elder Abuse</vt:lpstr>
      <vt:lpstr>Defining Elder Abuse</vt:lpstr>
      <vt:lpstr>Risk Factors for Adults/Elders at Risk</vt:lpstr>
      <vt:lpstr>PowerPoint Presentation</vt:lpstr>
      <vt:lpstr>Power and Contol</vt:lpstr>
      <vt:lpstr>Responding – What to do?</vt:lpstr>
      <vt:lpstr>Responding - What Happens Next?</vt:lpstr>
      <vt:lpstr>Factors: </vt:lpstr>
      <vt:lpstr>Break</vt:lpstr>
      <vt:lpstr>Decisional or Non Decisional </vt:lpstr>
      <vt:lpstr>Investigations/Interventions/Limitations</vt:lpstr>
      <vt:lpstr>Memorandum of Understanding</vt:lpstr>
      <vt:lpstr>Why We Call The Police: </vt:lpstr>
      <vt:lpstr>Chapter 55 - History</vt:lpstr>
      <vt:lpstr>Helen E. F. Decision</vt:lpstr>
      <vt:lpstr>APS/EA Assessment Process</vt:lpstr>
      <vt:lpstr>Chapter 51</vt:lpstr>
      <vt:lpstr>Criteria</vt:lpstr>
      <vt:lpstr>Standards of Dangerousness Required for Involuntary Civil Commitment </vt:lpstr>
      <vt:lpstr>Criteria for Emergency Protective Placement</vt:lpstr>
      <vt:lpstr>Chapter 55.13 Candidate</vt:lpstr>
      <vt:lpstr>Chapter 5.13 Legal Process</vt:lpstr>
      <vt:lpstr>Contact Information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LaCaze, Dinah</dc:creator>
  <cp:lastModifiedBy>LaCaze, Dinah</cp:lastModifiedBy>
  <cp:revision>21</cp:revision>
  <dcterms:modified xsi:type="dcterms:W3CDTF">2022-01-24T18:41:36Z</dcterms:modified>
</cp:coreProperties>
</file>